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60" r:id="rId4"/>
  </p:sldMasterIdLst>
  <p:notesMasterIdLst>
    <p:notesMasterId r:id="rId24"/>
  </p:notesMasterIdLst>
  <p:handoutMasterIdLst>
    <p:handoutMasterId r:id="rId25"/>
  </p:handoutMasterIdLst>
  <p:sldIdLst>
    <p:sldId id="266" r:id="rId5"/>
    <p:sldId id="458" r:id="rId6"/>
    <p:sldId id="476" r:id="rId7"/>
    <p:sldId id="491" r:id="rId8"/>
    <p:sldId id="490" r:id="rId9"/>
    <p:sldId id="492" r:id="rId10"/>
    <p:sldId id="501" r:id="rId11"/>
    <p:sldId id="502" r:id="rId12"/>
    <p:sldId id="503" r:id="rId13"/>
    <p:sldId id="504" r:id="rId14"/>
    <p:sldId id="505" r:id="rId15"/>
    <p:sldId id="481" r:id="rId16"/>
    <p:sldId id="494" r:id="rId17"/>
    <p:sldId id="495" r:id="rId18"/>
    <p:sldId id="496" r:id="rId19"/>
    <p:sldId id="497" r:id="rId20"/>
    <p:sldId id="498" r:id="rId21"/>
    <p:sldId id="500" r:id="rId22"/>
    <p:sldId id="506" r:id="rId23"/>
  </p:sldIdLst>
  <p:sldSz cx="16459200" cy="82296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Comic Sans MS" panose="030F0702030302020204" pitchFamily="66"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4B4B"/>
    <a:srgbClr val="FFA3FF"/>
    <a:srgbClr val="FC64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6AC90B-8CAA-4F92-8DD3-42A0D67A21A2}" v="4" dt="2023-08-13T03:12:18.922"/>
    <p1510:client id="{0A1EC4D0-23F2-45C0-8899-03248BEB25BC}" v="11" dt="2023-08-12T22:45:19.689"/>
    <p1510:client id="{BEBC244B-A1FE-4AB9-99EE-80EFE770FC63}" v="352" dt="2023-08-12T23:56:32.5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456" y="48"/>
      </p:cViewPr>
      <p:guideLst/>
    </p:cSldViewPr>
  </p:slideViewPr>
  <p:notesTextViewPr>
    <p:cViewPr>
      <p:scale>
        <a:sx n="1" d="1"/>
        <a:sy n="1" d="1"/>
      </p:scale>
      <p:origin x="0" y="-1339"/>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font" Target="fonts/font9.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D. SHAHRIAR MAHMUD" userId="0c86a494-03bd-43f7-9ccc-a1e5efe09a57" providerId="ADAL" clId="{0A1EC4D0-23F2-45C0-8899-03248BEB25BC}"/>
    <pc:docChg chg="undo custSel modSld">
      <pc:chgData name="MD. SHAHRIAR MAHMUD" userId="0c86a494-03bd-43f7-9ccc-a1e5efe09a57" providerId="ADAL" clId="{0A1EC4D0-23F2-45C0-8899-03248BEB25BC}" dt="2023-08-12T22:45:47.581" v="1727"/>
      <pc:docMkLst>
        <pc:docMk/>
      </pc:docMkLst>
      <pc:sldChg chg="modNotesTx">
        <pc:chgData name="MD. SHAHRIAR MAHMUD" userId="0c86a494-03bd-43f7-9ccc-a1e5efe09a57" providerId="ADAL" clId="{0A1EC4D0-23F2-45C0-8899-03248BEB25BC}" dt="2023-08-12T22:30:31.149" v="607" actId="20577"/>
        <pc:sldMkLst>
          <pc:docMk/>
          <pc:sldMk cId="229727011" sldId="476"/>
        </pc:sldMkLst>
      </pc:sldChg>
      <pc:sldChg chg="modSp mod modNotesTx">
        <pc:chgData name="MD. SHAHRIAR MAHMUD" userId="0c86a494-03bd-43f7-9ccc-a1e5efe09a57" providerId="ADAL" clId="{0A1EC4D0-23F2-45C0-8899-03248BEB25BC}" dt="2023-08-12T22:45:47.581" v="1727"/>
        <pc:sldMkLst>
          <pc:docMk/>
          <pc:sldMk cId="3623380100" sldId="491"/>
        </pc:sldMkLst>
        <pc:spChg chg="mod">
          <ac:chgData name="MD. SHAHRIAR MAHMUD" userId="0c86a494-03bd-43f7-9ccc-a1e5efe09a57" providerId="ADAL" clId="{0A1EC4D0-23F2-45C0-8899-03248BEB25BC}" dt="2023-08-12T22:34:44.604" v="727" actId="20577"/>
          <ac:spMkLst>
            <pc:docMk/>
            <pc:sldMk cId="3623380100" sldId="491"/>
            <ac:spMk id="2" creationId="{A23F5F88-0261-0288-7D87-219FF3E18193}"/>
          </ac:spMkLst>
        </pc:spChg>
      </pc:sldChg>
    </pc:docChg>
  </pc:docChgLst>
  <pc:docChgLst>
    <pc:chgData name="MD. ISMAIL JOBI ULLAH" userId="0fa5728b-3122-4de8-b2b9-60bf4e7cbfdf" providerId="ADAL" clId="{026AC90B-8CAA-4F92-8DD3-42A0D67A21A2}"/>
    <pc:docChg chg="modSld">
      <pc:chgData name="MD. ISMAIL JOBI ULLAH" userId="0fa5728b-3122-4de8-b2b9-60bf4e7cbfdf" providerId="ADAL" clId="{026AC90B-8CAA-4F92-8DD3-42A0D67A21A2}" dt="2023-08-13T03:12:33.773" v="0"/>
      <pc:docMkLst>
        <pc:docMk/>
      </pc:docMkLst>
      <pc:sldChg chg="modNotesTx">
        <pc:chgData name="MD. ISMAIL JOBI ULLAH" userId="0fa5728b-3122-4de8-b2b9-60bf4e7cbfdf" providerId="ADAL" clId="{026AC90B-8CAA-4F92-8DD3-42A0D67A21A2}" dt="2023-08-13T03:12:33.773" v="0"/>
        <pc:sldMkLst>
          <pc:docMk/>
          <pc:sldMk cId="601319946" sldId="490"/>
        </pc:sldMkLst>
      </pc:sldChg>
    </pc:docChg>
  </pc:docChgLst>
  <pc:docChgLst>
    <pc:chgData name="MD. ISMAIL JOBI ULLAH" userId="S::21-44747-1@student.aiub.edu::0fa5728b-3122-4de8-b2b9-60bf4e7cbfdf" providerId="AD" clId="Web-{BEBC244B-A1FE-4AB9-99EE-80EFE770FC63}"/>
    <pc:docChg chg="addSld delSld modSld sldOrd">
      <pc:chgData name="MD. ISMAIL JOBI ULLAH" userId="S::21-44747-1@student.aiub.edu::0fa5728b-3122-4de8-b2b9-60bf4e7cbfdf" providerId="AD" clId="Web-{BEBC244B-A1FE-4AB9-99EE-80EFE770FC63}" dt="2023-08-12T23:56:32.547" v="292" actId="20577"/>
      <pc:docMkLst>
        <pc:docMk/>
      </pc:docMkLst>
      <pc:sldChg chg="addSp delSp modSp">
        <pc:chgData name="MD. ISMAIL JOBI ULLAH" userId="S::21-44747-1@student.aiub.edu::0fa5728b-3122-4de8-b2b9-60bf4e7cbfdf" providerId="AD" clId="Web-{BEBC244B-A1FE-4AB9-99EE-80EFE770FC63}" dt="2023-08-12T23:47:48.456" v="257" actId="20577"/>
        <pc:sldMkLst>
          <pc:docMk/>
          <pc:sldMk cId="4008320811" sldId="492"/>
        </pc:sldMkLst>
        <pc:spChg chg="mod">
          <ac:chgData name="MD. ISMAIL JOBI ULLAH" userId="S::21-44747-1@student.aiub.edu::0fa5728b-3122-4de8-b2b9-60bf4e7cbfdf" providerId="AD" clId="Web-{BEBC244B-A1FE-4AB9-99EE-80EFE770FC63}" dt="2023-08-12T23:47:48.456" v="257" actId="20577"/>
          <ac:spMkLst>
            <pc:docMk/>
            <pc:sldMk cId="4008320811" sldId="492"/>
            <ac:spMk id="2" creationId="{A23F5F88-0261-0288-7D87-219FF3E18193}"/>
          </ac:spMkLst>
        </pc:spChg>
        <pc:spChg chg="add del mod">
          <ac:chgData name="MD. ISMAIL JOBI ULLAH" userId="S::21-44747-1@student.aiub.edu::0fa5728b-3122-4de8-b2b9-60bf4e7cbfdf" providerId="AD" clId="Web-{BEBC244B-A1FE-4AB9-99EE-80EFE770FC63}" dt="2023-08-12T23:27:05.328" v="32"/>
          <ac:spMkLst>
            <pc:docMk/>
            <pc:sldMk cId="4008320811" sldId="492"/>
            <ac:spMk id="4" creationId="{397D3D94-4E39-1C5F-5203-9730F8CAD7C9}"/>
          </ac:spMkLst>
        </pc:spChg>
        <pc:spChg chg="add mod">
          <ac:chgData name="MD. ISMAIL JOBI ULLAH" userId="S::21-44747-1@student.aiub.edu::0fa5728b-3122-4de8-b2b9-60bf4e7cbfdf" providerId="AD" clId="Web-{BEBC244B-A1FE-4AB9-99EE-80EFE770FC63}" dt="2023-08-12T23:28:04.767" v="60" actId="1076"/>
          <ac:spMkLst>
            <pc:docMk/>
            <pc:sldMk cId="4008320811" sldId="492"/>
            <ac:spMk id="5" creationId="{31D61275-A31E-6801-2121-FE29165951DB}"/>
          </ac:spMkLst>
        </pc:spChg>
        <pc:spChg chg="mod">
          <ac:chgData name="MD. ISMAIL JOBI ULLAH" userId="S::21-44747-1@student.aiub.edu::0fa5728b-3122-4de8-b2b9-60bf4e7cbfdf" providerId="AD" clId="Web-{BEBC244B-A1FE-4AB9-99EE-80EFE770FC63}" dt="2023-08-12T23:28:21.220" v="61" actId="14100"/>
          <ac:spMkLst>
            <pc:docMk/>
            <pc:sldMk cId="4008320811" sldId="492"/>
            <ac:spMk id="17410" creationId="{00000000-0000-0000-0000-000000000000}"/>
          </ac:spMkLst>
        </pc:spChg>
      </pc:sldChg>
      <pc:sldChg chg="addSp delSp modSp del">
        <pc:chgData name="MD. ISMAIL JOBI ULLAH" userId="S::21-44747-1@student.aiub.edu::0fa5728b-3122-4de8-b2b9-60bf4e7cbfdf" providerId="AD" clId="Web-{BEBC244B-A1FE-4AB9-99EE-80EFE770FC63}" dt="2023-08-12T23:26:11.733" v="26"/>
        <pc:sldMkLst>
          <pc:docMk/>
          <pc:sldMk cId="2356008770" sldId="493"/>
        </pc:sldMkLst>
        <pc:spChg chg="add mod">
          <ac:chgData name="MD. ISMAIL JOBI ULLAH" userId="S::21-44747-1@student.aiub.edu::0fa5728b-3122-4de8-b2b9-60bf4e7cbfdf" providerId="AD" clId="Web-{BEBC244B-A1FE-4AB9-99EE-80EFE770FC63}" dt="2023-08-12T23:25:58.311" v="25" actId="20577"/>
          <ac:spMkLst>
            <pc:docMk/>
            <pc:sldMk cId="2356008770" sldId="493"/>
            <ac:spMk id="2" creationId="{5C19EC4B-BF8C-7733-E5A0-9E9FA2F8816C}"/>
          </ac:spMkLst>
        </pc:spChg>
        <pc:spChg chg="mod">
          <ac:chgData name="MD. ISMAIL JOBI ULLAH" userId="S::21-44747-1@student.aiub.edu::0fa5728b-3122-4de8-b2b9-60bf4e7cbfdf" providerId="AD" clId="Web-{BEBC244B-A1FE-4AB9-99EE-80EFE770FC63}" dt="2023-08-12T23:24:16.258" v="17" actId="20577"/>
          <ac:spMkLst>
            <pc:docMk/>
            <pc:sldMk cId="2356008770" sldId="493"/>
            <ac:spMk id="4" creationId="{5C256D89-4EE6-8581-2BA2-3BCA60E304C1}"/>
          </ac:spMkLst>
        </pc:spChg>
        <pc:picChg chg="del">
          <ac:chgData name="MD. ISMAIL JOBI ULLAH" userId="S::21-44747-1@student.aiub.edu::0fa5728b-3122-4de8-b2b9-60bf4e7cbfdf" providerId="AD" clId="Web-{BEBC244B-A1FE-4AB9-99EE-80EFE770FC63}" dt="2023-08-12T23:23:53.632" v="16"/>
          <ac:picMkLst>
            <pc:docMk/>
            <pc:sldMk cId="2356008770" sldId="493"/>
            <ac:picMk id="5" creationId="{53A63E6E-A6C8-7A05-5435-3058C97915BC}"/>
          </ac:picMkLst>
        </pc:picChg>
      </pc:sldChg>
      <pc:sldChg chg="modSp add replId">
        <pc:chgData name="MD. ISMAIL JOBI ULLAH" userId="S::21-44747-1@student.aiub.edu::0fa5728b-3122-4de8-b2b9-60bf4e7cbfdf" providerId="AD" clId="Web-{BEBC244B-A1FE-4AB9-99EE-80EFE770FC63}" dt="2023-08-12T23:47:59.596" v="259" actId="14100"/>
        <pc:sldMkLst>
          <pc:docMk/>
          <pc:sldMk cId="723905492" sldId="501"/>
        </pc:sldMkLst>
        <pc:picChg chg="mod">
          <ac:chgData name="MD. ISMAIL JOBI ULLAH" userId="S::21-44747-1@student.aiub.edu::0fa5728b-3122-4de8-b2b9-60bf4e7cbfdf" providerId="AD" clId="Web-{BEBC244B-A1FE-4AB9-99EE-80EFE770FC63}" dt="2023-08-12T23:47:59.596" v="259" actId="14100"/>
          <ac:picMkLst>
            <pc:docMk/>
            <pc:sldMk cId="723905492" sldId="501"/>
            <ac:picMk id="5" creationId="{53A63E6E-A6C8-7A05-5435-3058C97915BC}"/>
          </ac:picMkLst>
        </pc:picChg>
      </pc:sldChg>
      <pc:sldChg chg="addSp modSp add ord replId">
        <pc:chgData name="MD. ISMAIL JOBI ULLAH" userId="S::21-44747-1@student.aiub.edu::0fa5728b-3122-4de8-b2b9-60bf4e7cbfdf" providerId="AD" clId="Web-{BEBC244B-A1FE-4AB9-99EE-80EFE770FC63}" dt="2023-08-12T23:56:32.547" v="292" actId="20577"/>
        <pc:sldMkLst>
          <pc:docMk/>
          <pc:sldMk cId="3742134577" sldId="502"/>
        </pc:sldMkLst>
        <pc:spChg chg="mod">
          <ac:chgData name="MD. ISMAIL JOBI ULLAH" userId="S::21-44747-1@student.aiub.edu::0fa5728b-3122-4de8-b2b9-60bf4e7cbfdf" providerId="AD" clId="Web-{BEBC244B-A1FE-4AB9-99EE-80EFE770FC63}" dt="2023-08-12T23:56:32.547" v="292" actId="20577"/>
          <ac:spMkLst>
            <pc:docMk/>
            <pc:sldMk cId="3742134577" sldId="502"/>
            <ac:spMk id="2" creationId="{A23F5F88-0261-0288-7D87-219FF3E18193}"/>
          </ac:spMkLst>
        </pc:spChg>
        <pc:spChg chg="add mod">
          <ac:chgData name="MD. ISMAIL JOBI ULLAH" userId="S::21-44747-1@student.aiub.edu::0fa5728b-3122-4de8-b2b9-60bf4e7cbfdf" providerId="AD" clId="Web-{BEBC244B-A1FE-4AB9-99EE-80EFE770FC63}" dt="2023-08-12T23:29:44.022" v="80" actId="20577"/>
          <ac:spMkLst>
            <pc:docMk/>
            <pc:sldMk cId="3742134577" sldId="502"/>
            <ac:spMk id="4" creationId="{79B1BF94-B64A-A35B-8F12-1CED227792A3}"/>
          </ac:spMkLst>
        </pc:spChg>
        <pc:spChg chg="mod">
          <ac:chgData name="MD. ISMAIL JOBI ULLAH" userId="S::21-44747-1@student.aiub.edu::0fa5728b-3122-4de8-b2b9-60bf4e7cbfdf" providerId="AD" clId="Web-{BEBC244B-A1FE-4AB9-99EE-80EFE770FC63}" dt="2023-08-12T23:30:01.475" v="81" actId="14100"/>
          <ac:spMkLst>
            <pc:docMk/>
            <pc:sldMk cId="3742134577" sldId="502"/>
            <ac:spMk id="17410" creationId="{00000000-0000-0000-0000-000000000000}"/>
          </ac:spMkLst>
        </pc:spChg>
      </pc:sldChg>
      <pc:sldChg chg="modSp add replId">
        <pc:chgData name="MD. ISMAIL JOBI ULLAH" userId="S::21-44747-1@student.aiub.edu::0fa5728b-3122-4de8-b2b9-60bf4e7cbfdf" providerId="AD" clId="Web-{BEBC244B-A1FE-4AB9-99EE-80EFE770FC63}" dt="2023-08-12T23:38:11.613" v="187" actId="20577"/>
        <pc:sldMkLst>
          <pc:docMk/>
          <pc:sldMk cId="4248370909" sldId="503"/>
        </pc:sldMkLst>
        <pc:spChg chg="mod">
          <ac:chgData name="MD. ISMAIL JOBI ULLAH" userId="S::21-44747-1@student.aiub.edu::0fa5728b-3122-4de8-b2b9-60bf4e7cbfdf" providerId="AD" clId="Web-{BEBC244B-A1FE-4AB9-99EE-80EFE770FC63}" dt="2023-08-12T23:38:11.613" v="187" actId="20577"/>
          <ac:spMkLst>
            <pc:docMk/>
            <pc:sldMk cId="4248370909" sldId="503"/>
            <ac:spMk id="2" creationId="{A23F5F88-0261-0288-7D87-219FF3E18193}"/>
          </ac:spMkLst>
        </pc:spChg>
      </pc:sldChg>
      <pc:sldChg chg="modSp add replId">
        <pc:chgData name="MD. ISMAIL JOBI ULLAH" userId="S::21-44747-1@student.aiub.edu::0fa5728b-3122-4de8-b2b9-60bf4e7cbfdf" providerId="AD" clId="Web-{BEBC244B-A1FE-4AB9-99EE-80EFE770FC63}" dt="2023-08-12T23:41:24.993" v="212" actId="1076"/>
        <pc:sldMkLst>
          <pc:docMk/>
          <pc:sldMk cId="1808188277" sldId="504"/>
        </pc:sldMkLst>
        <pc:spChg chg="mod">
          <ac:chgData name="MD. ISMAIL JOBI ULLAH" userId="S::21-44747-1@student.aiub.edu::0fa5728b-3122-4de8-b2b9-60bf4e7cbfdf" providerId="AD" clId="Web-{BEBC244B-A1FE-4AB9-99EE-80EFE770FC63}" dt="2023-08-12T23:41:24.993" v="212" actId="1076"/>
          <ac:spMkLst>
            <pc:docMk/>
            <pc:sldMk cId="1808188277" sldId="504"/>
            <ac:spMk id="2" creationId="{A23F5F88-0261-0288-7D87-219FF3E18193}"/>
          </ac:spMkLst>
        </pc:spChg>
      </pc:sldChg>
      <pc:sldChg chg="modSp add replId">
        <pc:chgData name="MD. ISMAIL JOBI ULLAH" userId="S::21-44747-1@student.aiub.edu::0fa5728b-3122-4de8-b2b9-60bf4e7cbfdf" providerId="AD" clId="Web-{BEBC244B-A1FE-4AB9-99EE-80EFE770FC63}" dt="2023-08-12T23:43:16.355" v="225" actId="1076"/>
        <pc:sldMkLst>
          <pc:docMk/>
          <pc:sldMk cId="3486473459" sldId="505"/>
        </pc:sldMkLst>
        <pc:spChg chg="mod">
          <ac:chgData name="MD. ISMAIL JOBI ULLAH" userId="S::21-44747-1@student.aiub.edu::0fa5728b-3122-4de8-b2b9-60bf4e7cbfdf" providerId="AD" clId="Web-{BEBC244B-A1FE-4AB9-99EE-80EFE770FC63}" dt="2023-08-12T23:43:16.355" v="225" actId="1076"/>
          <ac:spMkLst>
            <pc:docMk/>
            <pc:sldMk cId="3486473459" sldId="505"/>
            <ac:spMk id="2" creationId="{A23F5F88-0261-0288-7D87-219FF3E18193}"/>
          </ac:spMkLst>
        </pc:spChg>
      </pc:sldChg>
      <pc:sldChg chg="delSp modSp add replId">
        <pc:chgData name="MD. ISMAIL JOBI ULLAH" userId="S::21-44747-1@student.aiub.edu::0fa5728b-3122-4de8-b2b9-60bf4e7cbfdf" providerId="AD" clId="Web-{BEBC244B-A1FE-4AB9-99EE-80EFE770FC63}" dt="2023-08-12T23:44:45.451" v="253" actId="20577"/>
        <pc:sldMkLst>
          <pc:docMk/>
          <pc:sldMk cId="3054601004" sldId="506"/>
        </pc:sldMkLst>
        <pc:spChg chg="del mod">
          <ac:chgData name="MD. ISMAIL JOBI ULLAH" userId="S::21-44747-1@student.aiub.edu::0fa5728b-3122-4de8-b2b9-60bf4e7cbfdf" providerId="AD" clId="Web-{BEBC244B-A1FE-4AB9-99EE-80EFE770FC63}" dt="2023-08-12T23:44:09.872" v="232"/>
          <ac:spMkLst>
            <pc:docMk/>
            <pc:sldMk cId="3054601004" sldId="506"/>
            <ac:spMk id="2" creationId="{A23F5F88-0261-0288-7D87-219FF3E18193}"/>
          </ac:spMkLst>
        </pc:spChg>
        <pc:spChg chg="del mod">
          <ac:chgData name="MD. ISMAIL JOBI ULLAH" userId="S::21-44747-1@student.aiub.edu::0fa5728b-3122-4de8-b2b9-60bf4e7cbfdf" providerId="AD" clId="Web-{BEBC244B-A1FE-4AB9-99EE-80EFE770FC63}" dt="2023-08-12T23:44:05.950" v="230"/>
          <ac:spMkLst>
            <pc:docMk/>
            <pc:sldMk cId="3054601004" sldId="506"/>
            <ac:spMk id="6" creationId="{87697F00-F6F6-958B-7581-A70CC25A10AA}"/>
          </ac:spMkLst>
        </pc:spChg>
        <pc:spChg chg="mod">
          <ac:chgData name="MD. ISMAIL JOBI ULLAH" userId="S::21-44747-1@student.aiub.edu::0fa5728b-3122-4de8-b2b9-60bf4e7cbfdf" providerId="AD" clId="Web-{BEBC244B-A1FE-4AB9-99EE-80EFE770FC63}" dt="2023-08-12T23:44:45.451" v="253" actId="20577"/>
          <ac:spMkLst>
            <pc:docMk/>
            <pc:sldMk cId="3054601004" sldId="506"/>
            <ac:spMk id="17410"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959C53-1F47-4EC3-BD04-DCF7D9853FE2}" type="datetimeFigureOut">
              <a:rPr lang="en-US" smtClean="0"/>
              <a:t>8/13/2023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966561-935E-43F2-AA27-F6429D640CD0}" type="slidenum">
              <a:rPr lang="en-US" smtClean="0"/>
              <a:t>‹#›</a:t>
            </a:fld>
            <a:endParaRPr lang="en-US"/>
          </a:p>
        </p:txBody>
      </p:sp>
    </p:spTree>
    <p:extLst>
      <p:ext uri="{BB962C8B-B14F-4D97-AF65-F5344CB8AC3E}">
        <p14:creationId xmlns:p14="http://schemas.microsoft.com/office/powerpoint/2010/main" val="2858379843"/>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753D4-FC42-4AF9-9F67-FF67B8A220EF}" type="datetimeFigureOut">
              <a:rPr lang="en-US" smtClean="0"/>
              <a:t>8/13/2023</a:t>
            </a:fld>
            <a:endParaRPr lang="en-US"/>
          </a:p>
        </p:txBody>
      </p:sp>
      <p:sp>
        <p:nvSpPr>
          <p:cNvPr id="4" name="Slide Image Placeholder 3"/>
          <p:cNvSpPr>
            <a:spLocks noGrp="1" noRot="1" noChangeAspect="1"/>
          </p:cNvSpPr>
          <p:nvPr>
            <p:ph type="sldImg" idx="2"/>
          </p:nvPr>
        </p:nvSpPr>
        <p:spPr>
          <a:xfrm>
            <a:off x="342900" y="1143000"/>
            <a:ext cx="61722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CD5281-AB0E-4AE5-96D1-620E2E6C6426}" type="slidenum">
              <a:rPr lang="en-US" smtClean="0"/>
              <a:t>‹#›</a:t>
            </a:fld>
            <a:endParaRPr lang="en-US"/>
          </a:p>
        </p:txBody>
      </p:sp>
    </p:spTree>
    <p:extLst>
      <p:ext uri="{BB962C8B-B14F-4D97-AF65-F5344CB8AC3E}">
        <p14:creationId xmlns:p14="http://schemas.microsoft.com/office/powerpoint/2010/main" val="3235946233"/>
      </p:ext>
    </p:extLst>
  </p:cSld>
  <p:clrMap bg1="lt1" tx1="dk1" bg2="lt2" tx2="dk2" accent1="accent1" accent2="accent2" accent3="accent3" accent4="accent4" accent5="accent5" accent6="accent6" hlink="hlink" folHlink="folHlink"/>
  <p:hf hdr="0" ftr="0" dt="0"/>
  <p:notesStyle>
    <a:lvl1pPr marL="0" algn="l" defTabSz="1185062" rtl="0" eaLnBrk="1" latinLnBrk="0" hangingPunct="1">
      <a:defRPr sz="1555" kern="1200">
        <a:solidFill>
          <a:schemeClr val="tx1"/>
        </a:solidFill>
        <a:latin typeface="+mn-lt"/>
        <a:ea typeface="+mn-ea"/>
        <a:cs typeface="+mn-cs"/>
      </a:defRPr>
    </a:lvl1pPr>
    <a:lvl2pPr marL="592531" algn="l" defTabSz="1185062" rtl="0" eaLnBrk="1" latinLnBrk="0" hangingPunct="1">
      <a:defRPr sz="1555" kern="1200">
        <a:solidFill>
          <a:schemeClr val="tx1"/>
        </a:solidFill>
        <a:latin typeface="+mn-lt"/>
        <a:ea typeface="+mn-ea"/>
        <a:cs typeface="+mn-cs"/>
      </a:defRPr>
    </a:lvl2pPr>
    <a:lvl3pPr marL="1185062" algn="l" defTabSz="1185062" rtl="0" eaLnBrk="1" latinLnBrk="0" hangingPunct="1">
      <a:defRPr sz="1555" kern="1200">
        <a:solidFill>
          <a:schemeClr val="tx1"/>
        </a:solidFill>
        <a:latin typeface="+mn-lt"/>
        <a:ea typeface="+mn-ea"/>
        <a:cs typeface="+mn-cs"/>
      </a:defRPr>
    </a:lvl3pPr>
    <a:lvl4pPr marL="1777594" algn="l" defTabSz="1185062" rtl="0" eaLnBrk="1" latinLnBrk="0" hangingPunct="1">
      <a:defRPr sz="1555" kern="1200">
        <a:solidFill>
          <a:schemeClr val="tx1"/>
        </a:solidFill>
        <a:latin typeface="+mn-lt"/>
        <a:ea typeface="+mn-ea"/>
        <a:cs typeface="+mn-cs"/>
      </a:defRPr>
    </a:lvl4pPr>
    <a:lvl5pPr marL="2370125" algn="l" defTabSz="1185062" rtl="0" eaLnBrk="1" latinLnBrk="0" hangingPunct="1">
      <a:defRPr sz="1555" kern="1200">
        <a:solidFill>
          <a:schemeClr val="tx1"/>
        </a:solidFill>
        <a:latin typeface="+mn-lt"/>
        <a:ea typeface="+mn-ea"/>
        <a:cs typeface="+mn-cs"/>
      </a:defRPr>
    </a:lvl5pPr>
    <a:lvl6pPr marL="2962656" algn="l" defTabSz="1185062" rtl="0" eaLnBrk="1" latinLnBrk="0" hangingPunct="1">
      <a:defRPr sz="1555" kern="1200">
        <a:solidFill>
          <a:schemeClr val="tx1"/>
        </a:solidFill>
        <a:latin typeface="+mn-lt"/>
        <a:ea typeface="+mn-ea"/>
        <a:cs typeface="+mn-cs"/>
      </a:defRPr>
    </a:lvl6pPr>
    <a:lvl7pPr marL="3555187" algn="l" defTabSz="1185062" rtl="0" eaLnBrk="1" latinLnBrk="0" hangingPunct="1">
      <a:defRPr sz="1555" kern="1200">
        <a:solidFill>
          <a:schemeClr val="tx1"/>
        </a:solidFill>
        <a:latin typeface="+mn-lt"/>
        <a:ea typeface="+mn-ea"/>
        <a:cs typeface="+mn-cs"/>
      </a:defRPr>
    </a:lvl7pPr>
    <a:lvl8pPr marL="4147718" algn="l" defTabSz="1185062" rtl="0" eaLnBrk="1" latinLnBrk="0" hangingPunct="1">
      <a:defRPr sz="1555" kern="1200">
        <a:solidFill>
          <a:schemeClr val="tx1"/>
        </a:solidFill>
        <a:latin typeface="+mn-lt"/>
        <a:ea typeface="+mn-ea"/>
        <a:cs typeface="+mn-cs"/>
      </a:defRPr>
    </a:lvl8pPr>
    <a:lvl9pPr marL="4740250" algn="l" defTabSz="1185062" rtl="0" eaLnBrk="1" latinLnBrk="0" hangingPunct="1">
      <a:defRPr sz="15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Having the right amount of water is super important for plants. For this reason, timely watering is essential for plant health.</a:t>
            </a:r>
          </a:p>
          <a:p>
            <a:endParaRPr lang="en-US"/>
          </a:p>
          <a:p>
            <a:r>
              <a:rPr lang="en-US"/>
              <a:t>But over watering is a bad things for plants. Because of this, we can see plants wilting, drying out and even dying.</a:t>
            </a:r>
          </a:p>
          <a:p>
            <a:endParaRPr lang="en-US"/>
          </a:p>
          <a:p>
            <a:r>
              <a:rPr lang="en-US"/>
              <a:t>Overwatering is not only dangerous for plant health but also causes electricity and water waste.</a:t>
            </a:r>
          </a:p>
          <a:p>
            <a:endParaRPr lang="en-US"/>
          </a:p>
          <a:p>
            <a:r>
              <a:rPr lang="en-US"/>
              <a:t>To solve this issue, we created an Arduino based automated plant water system. And this system can be used to monitor plant health also.</a:t>
            </a:r>
          </a:p>
          <a:p>
            <a:endParaRPr lang="en-US"/>
          </a:p>
          <a:p>
            <a:endParaRPr lang="en-US"/>
          </a:p>
        </p:txBody>
      </p:sp>
      <p:sp>
        <p:nvSpPr>
          <p:cNvPr id="4" name="Slide Number Placeholder 3"/>
          <p:cNvSpPr>
            <a:spLocks noGrp="1"/>
          </p:cNvSpPr>
          <p:nvPr>
            <p:ph type="sldNum" sz="quarter" idx="5"/>
          </p:nvPr>
        </p:nvSpPr>
        <p:spPr/>
        <p:txBody>
          <a:bodyPr/>
          <a:lstStyle/>
          <a:p>
            <a:fld id="{3BCD5281-AB0E-4AE5-96D1-620E2E6C6426}" type="slidenum">
              <a:rPr lang="en-US" smtClean="0"/>
              <a:t>3</a:t>
            </a:fld>
            <a:endParaRPr lang="en-US"/>
          </a:p>
        </p:txBody>
      </p:sp>
    </p:spTree>
    <p:extLst>
      <p:ext uri="{BB962C8B-B14F-4D97-AF65-F5344CB8AC3E}">
        <p14:creationId xmlns:p14="http://schemas.microsoft.com/office/powerpoint/2010/main" val="788832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85062" rtl="0" eaLnBrk="1" fontAlgn="auto" latinLnBrk="0" hangingPunct="1">
              <a:lnSpc>
                <a:spcPct val="100000"/>
              </a:lnSpc>
              <a:spcBef>
                <a:spcPts val="0"/>
              </a:spcBef>
              <a:spcAft>
                <a:spcPts val="0"/>
              </a:spcAft>
              <a:buClrTx/>
              <a:buSzTx/>
              <a:buFontTx/>
              <a:buNone/>
              <a:tabLst/>
              <a:defRPr/>
            </a:pPr>
            <a:r>
              <a:rPr lang="en-US">
                <a:solidFill>
                  <a:srgbClr val="F4F4F4"/>
                </a:solidFill>
                <a:effectLst/>
              </a:rPr>
              <a:t>We will implement an Arduino UNO for this system, which will collect data from the environment through sensors and automate the watering process.</a:t>
            </a:r>
          </a:p>
          <a:p>
            <a:endParaRPr lang="en-US"/>
          </a:p>
          <a:p>
            <a:r>
              <a:rPr lang="en-US"/>
              <a:t>There will be a monitoring system that will monitor soil moisture, temperature, and humidity.</a:t>
            </a:r>
            <a:br>
              <a:rPr lang="en-US"/>
            </a:br>
            <a:br>
              <a:rPr lang="en-US"/>
            </a:br>
            <a:r>
              <a:rPr lang="en-US"/>
              <a:t>An algorithm will be developed that will make decisions about when motors will be started and stopped.</a:t>
            </a:r>
          </a:p>
          <a:p>
            <a:endParaRPr lang="en-US"/>
          </a:p>
          <a:p>
            <a:r>
              <a:rPr lang="en-US">
                <a:solidFill>
                  <a:srgbClr val="F4F4F4"/>
                </a:solidFill>
                <a:effectLst/>
              </a:rPr>
              <a:t>There will be an evaluation session. In that session, we will test this system and evaluate its performance. If it performs well, then it will be considered a successful project.</a:t>
            </a:r>
          </a:p>
          <a:p>
            <a:endParaRPr lang="en-US">
              <a:solidFill>
                <a:srgbClr val="F4F4F4"/>
              </a:solidFill>
              <a:effectLst/>
            </a:endParaRPr>
          </a:p>
          <a:p>
            <a:r>
              <a:rPr lang="en-US">
                <a:solidFill>
                  <a:srgbClr val="F4F4F4"/>
                </a:solidFill>
                <a:effectLst/>
              </a:rPr>
              <a:t>There is an intention to promote awareness of plant care. We will show people how technology can solve plant health-related issues. And we will encourage them to adapt new technology to solve plant health-related issues.</a:t>
            </a:r>
          </a:p>
        </p:txBody>
      </p:sp>
      <p:sp>
        <p:nvSpPr>
          <p:cNvPr id="4" name="Slide Number Placeholder 3"/>
          <p:cNvSpPr>
            <a:spLocks noGrp="1"/>
          </p:cNvSpPr>
          <p:nvPr>
            <p:ph type="sldNum" sz="quarter" idx="5"/>
          </p:nvPr>
        </p:nvSpPr>
        <p:spPr/>
        <p:txBody>
          <a:bodyPr/>
          <a:lstStyle/>
          <a:p>
            <a:fld id="{3BCD5281-AB0E-4AE5-96D1-620E2E6C6426}" type="slidenum">
              <a:rPr lang="en-US" smtClean="0"/>
              <a:t>4</a:t>
            </a:fld>
            <a:endParaRPr lang="en-US"/>
          </a:p>
        </p:txBody>
      </p:sp>
    </p:spTree>
    <p:extLst>
      <p:ext uri="{BB962C8B-B14F-4D97-AF65-F5344CB8AC3E}">
        <p14:creationId xmlns:p14="http://schemas.microsoft.com/office/powerpoint/2010/main" val="1617815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0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Nine orchards were tested during 2018 using linear regression (LR), random forest regression (RFR), and support vector regression (SVR) methods. The results obtained lead to the conclusion that these methods are valid engines to develop automatic irrigation scheduling systems [1]. </a:t>
            </a:r>
          </a:p>
          <a:p>
            <a:pPr marL="342900" marR="0" lvl="0" indent="-342900" algn="just">
              <a:lnSpc>
                <a:spcPct val="10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 survey is done to focus on smart irrigation systems in water-scarce regions. It covers soil and weather monitoring, communication technologies, data management, low-cost sensors, sustainable practices, and future challenges, offering insights into efficient water usage and agriculture optimization [2].</a:t>
            </a:r>
          </a:p>
          <a:p>
            <a:pPr marL="342900" marR="0" lvl="0" indent="-342900" algn="just">
              <a:lnSpc>
                <a:spcPct val="10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The water monitoring system improved water sustainability and reduced the daily water use of a beverage factory by 11%. Unfortunately, due to poor management, loss of climate control, and overuse of water, there can be heavy losses of up to 40% for crops grown in greenhouses. The Arduino microcontroller system has proven to be reliable when installed in large greenhouses and the system saves approximately 12.5% of the water normally used in these greenhouses. Additionally, the linear model was chosen as the best model to use in greenhouses, with the average accuracy percentage simulation and mean square error being 92.038 and 0.01988%, respectively [3]. </a:t>
            </a:r>
          </a:p>
          <a:p>
            <a:pPr marL="342900" marR="0" lvl="0" indent="-342900" algn="just">
              <a:lnSpc>
                <a:spcPct val="10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The abstract introduces an automated plant watering system that utilizes a microcontroller and moisture sensors to regulate watering based on soil moisture levels, aiming to simplify plant care and enhance water efficiency. The system's components, methodology, and benefits, including water conservation and adaptability, are discussed in detail [4].</a:t>
            </a:r>
          </a:p>
          <a:p>
            <a:pPr marL="342900" marR="0" lvl="0" indent="-342900" algn="just">
              <a:lnSpc>
                <a:spcPct val="10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There is a paper that presented a detailed, up-to-date review of the state-of-the-art role of IoT in water distribution systems. It presented the taxonomy of the water distribution system and role of IoT technologies, architectures, cloud platforms in various water distribution applications. It proposed an IoT architecture for intelligent water networks: IoTA4IWNet, for real-time monitoring which is relevant to our project [5].</a:t>
            </a:r>
          </a:p>
          <a:p>
            <a:endParaRPr lang="en-US" dirty="0"/>
          </a:p>
        </p:txBody>
      </p:sp>
      <p:sp>
        <p:nvSpPr>
          <p:cNvPr id="4" name="Slide Number Placeholder 3"/>
          <p:cNvSpPr>
            <a:spLocks noGrp="1"/>
          </p:cNvSpPr>
          <p:nvPr>
            <p:ph type="sldNum" sz="quarter" idx="5"/>
          </p:nvPr>
        </p:nvSpPr>
        <p:spPr/>
        <p:txBody>
          <a:bodyPr/>
          <a:lstStyle/>
          <a:p>
            <a:fld id="{3BCD5281-AB0E-4AE5-96D1-620E2E6C6426}" type="slidenum">
              <a:rPr lang="en-US" smtClean="0"/>
              <a:t>5</a:t>
            </a:fld>
            <a:endParaRPr lang="en-US"/>
          </a:p>
        </p:txBody>
      </p:sp>
    </p:spTree>
    <p:extLst>
      <p:ext uri="{BB962C8B-B14F-4D97-AF65-F5344CB8AC3E}">
        <p14:creationId xmlns:p14="http://schemas.microsoft.com/office/powerpoint/2010/main" val="17409261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1346836"/>
            <a:ext cx="12344400" cy="2865120"/>
          </a:xfrm>
        </p:spPr>
        <p:txBody>
          <a:bodyPr anchor="b"/>
          <a:lstStyle>
            <a:lvl1pPr algn="ctr">
              <a:defRPr sz="7200"/>
            </a:lvl1pPr>
          </a:lstStyle>
          <a:p>
            <a:r>
              <a:rPr lang="en-US"/>
              <a:t>Click to edit Master title style</a:t>
            </a:r>
          </a:p>
        </p:txBody>
      </p:sp>
      <p:sp>
        <p:nvSpPr>
          <p:cNvPr id="3" name="Subtitle 2"/>
          <p:cNvSpPr>
            <a:spLocks noGrp="1"/>
          </p:cNvSpPr>
          <p:nvPr>
            <p:ph type="subTitle" idx="1"/>
          </p:nvPr>
        </p:nvSpPr>
        <p:spPr>
          <a:xfrm>
            <a:off x="2057400" y="4322446"/>
            <a:ext cx="123444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p:cNvSpPr>
            <a:spLocks noGrp="1"/>
          </p:cNvSpPr>
          <p:nvPr>
            <p:ph type="dt" sz="half" idx="10"/>
          </p:nvPr>
        </p:nvSpPr>
        <p:spPr>
          <a:xfrm>
            <a:off x="10521" y="7950630"/>
            <a:ext cx="3703320" cy="278969"/>
          </a:xfrm>
          <a:prstGeom prst="rect">
            <a:avLst/>
          </a:prstGeom>
        </p:spPr>
        <p:txBody>
          <a:bodyPr/>
          <a:lstStyle>
            <a:lvl1pPr>
              <a:defRPr>
                <a:solidFill>
                  <a:srgbClr val="0070C0"/>
                </a:solidFill>
              </a:defRPr>
            </a:lvl1pPr>
          </a:lstStyle>
          <a:p>
            <a:fld id="{9C7E231E-CA56-4BC7-92DB-F0B5D1EFC190}" type="datetime3">
              <a:rPr lang="en-US" smtClean="0"/>
              <a:t>13 August 2023</a:t>
            </a:fld>
            <a:endParaRPr lang="en-US"/>
          </a:p>
        </p:txBody>
      </p:sp>
      <p:sp>
        <p:nvSpPr>
          <p:cNvPr id="5" name="Footer Placeholder 4"/>
          <p:cNvSpPr>
            <a:spLocks noGrp="1"/>
          </p:cNvSpPr>
          <p:nvPr>
            <p:ph type="ftr" sz="quarter" idx="11"/>
          </p:nvPr>
        </p:nvSpPr>
        <p:spPr>
          <a:xfrm>
            <a:off x="5452110" y="7950630"/>
            <a:ext cx="5554980" cy="267212"/>
          </a:xfrm>
          <a:prstGeom prst="rect">
            <a:avLst/>
          </a:prstGeom>
        </p:spPr>
        <p:txBody>
          <a:bodyPr/>
          <a:lstStyle>
            <a:lvl1pPr>
              <a:defRPr sz="1600">
                <a:solidFill>
                  <a:srgbClr val="0070C0"/>
                </a:solidFill>
              </a:defRPr>
            </a:lvl1pPr>
          </a:lstStyle>
          <a:p>
            <a:r>
              <a:rPr lang="en-US"/>
              <a:t>Course Teacher: Prof. Dr. Engr. </a:t>
            </a:r>
            <a:r>
              <a:rPr lang="en-US" err="1"/>
              <a:t>Muhibul</a:t>
            </a:r>
            <a:r>
              <a:rPr lang="en-US"/>
              <a:t> </a:t>
            </a:r>
            <a:r>
              <a:rPr lang="en-US" err="1"/>
              <a:t>Haque</a:t>
            </a:r>
            <a:r>
              <a:rPr lang="en-US"/>
              <a:t> </a:t>
            </a:r>
            <a:r>
              <a:rPr lang="en-US" err="1"/>
              <a:t>Bhuyan</a:t>
            </a:r>
            <a:endParaRPr lang="en-US"/>
          </a:p>
        </p:txBody>
      </p:sp>
      <p:sp>
        <p:nvSpPr>
          <p:cNvPr id="6" name="Slide Number Placeholder 5"/>
          <p:cNvSpPr>
            <a:spLocks noGrp="1"/>
          </p:cNvSpPr>
          <p:nvPr>
            <p:ph type="sldNum" sz="quarter" idx="12"/>
          </p:nvPr>
        </p:nvSpPr>
        <p:spPr>
          <a:xfrm>
            <a:off x="14401799" y="7950630"/>
            <a:ext cx="2031381" cy="278970"/>
          </a:xfrm>
          <a:prstGeom prst="rect">
            <a:avLst/>
          </a:prstGeom>
        </p:spPr>
        <p:txBody>
          <a:bodyPr/>
          <a:lstStyle>
            <a:lvl1pPr>
              <a:defRPr>
                <a:solidFill>
                  <a:srgbClr val="0070C0"/>
                </a:solidFill>
              </a:defRPr>
            </a:lvl1pPr>
          </a:lstStyle>
          <a:p>
            <a:fld id="{48F63A3B-78C7-47BE-AE5E-E10140E04643}" type="slidenum">
              <a:rPr lang="en-US" smtClean="0"/>
              <a:pPr/>
              <a:t>‹#›</a:t>
            </a:fld>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23" y="11981"/>
            <a:ext cx="1415536" cy="1334855"/>
          </a:xfrm>
          <a:prstGeom prst="rect">
            <a:avLst/>
          </a:prstGeom>
        </p:spPr>
      </p:pic>
      <p:sp>
        <p:nvSpPr>
          <p:cNvPr id="8" name="TextBox 7"/>
          <p:cNvSpPr txBox="1"/>
          <p:nvPr userDrawn="1"/>
        </p:nvSpPr>
        <p:spPr>
          <a:xfrm>
            <a:off x="1426059" y="10898"/>
            <a:ext cx="15007121" cy="1138773"/>
          </a:xfrm>
          <a:prstGeom prst="rect">
            <a:avLst/>
          </a:prstGeom>
          <a:noFill/>
        </p:spPr>
        <p:txBody>
          <a:bodyPr wrap="square" rtlCol="0">
            <a:spAutoFit/>
          </a:bodyPr>
          <a:lstStyle/>
          <a:p>
            <a:pPr algn="l"/>
            <a:r>
              <a:rPr lang="en-US" sz="4400" b="1">
                <a:solidFill>
                  <a:schemeClr val="accent1">
                    <a:lumMod val="75000"/>
                  </a:schemeClr>
                </a:solidFill>
              </a:rPr>
              <a:t>AMERICAN INTERNATIONAL UNIVERSITY – BANGLADESH (AIUB)</a:t>
            </a:r>
          </a:p>
          <a:p>
            <a:pPr algn="l"/>
            <a:r>
              <a:rPr lang="en-US" sz="2400">
                <a:solidFill>
                  <a:srgbClr val="0070C0"/>
                </a:solidFill>
              </a:rPr>
              <a:t>Where leaders are created</a:t>
            </a:r>
          </a:p>
        </p:txBody>
      </p:sp>
    </p:spTree>
    <p:extLst>
      <p:ext uri="{BB962C8B-B14F-4D97-AF65-F5344CB8AC3E}">
        <p14:creationId xmlns:p14="http://schemas.microsoft.com/office/powerpoint/2010/main" val="4049715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6274" y="7919634"/>
            <a:ext cx="2788920" cy="309966"/>
          </a:xfrm>
          <a:prstGeom prst="rect">
            <a:avLst/>
          </a:prstGeom>
        </p:spPr>
        <p:txBody>
          <a:bodyPr/>
          <a:lstStyle>
            <a:lvl1pPr>
              <a:defRPr sz="1400">
                <a:solidFill>
                  <a:srgbClr val="0070C0"/>
                </a:solidFill>
              </a:defRPr>
            </a:lvl1pPr>
          </a:lstStyle>
          <a:p>
            <a:fld id="{CBE03706-832F-4E99-98D6-95C6393A057E}" type="datetime3">
              <a:rPr lang="en-US" smtClean="0"/>
              <a:t>13 August 2023</a:t>
            </a:fld>
            <a:endParaRPr lang="en-US"/>
          </a:p>
        </p:txBody>
      </p:sp>
      <p:sp>
        <p:nvSpPr>
          <p:cNvPr id="5" name="Footer Placeholder 4"/>
          <p:cNvSpPr>
            <a:spLocks noGrp="1"/>
          </p:cNvSpPr>
          <p:nvPr>
            <p:ph type="ftr" sz="quarter" idx="11"/>
          </p:nvPr>
        </p:nvSpPr>
        <p:spPr>
          <a:xfrm>
            <a:off x="5452110" y="7919634"/>
            <a:ext cx="6636568" cy="325464"/>
          </a:xfrm>
          <a:prstGeom prst="rect">
            <a:avLst/>
          </a:prstGeom>
        </p:spPr>
        <p:txBody>
          <a:bodyPr/>
          <a:lstStyle>
            <a:lvl1pPr>
              <a:defRPr sz="1600">
                <a:solidFill>
                  <a:srgbClr val="0070C0"/>
                </a:solidFill>
              </a:defRPr>
            </a:lvl1pPr>
          </a:lstStyle>
          <a:p>
            <a:r>
              <a:rPr lang="en-US"/>
              <a:t>Course Teacher: Prof. Dr. Engr. Muhibul Haque Bhuyan</a:t>
            </a:r>
          </a:p>
        </p:txBody>
      </p:sp>
      <p:sp>
        <p:nvSpPr>
          <p:cNvPr id="6" name="Slide Number Placeholder 5"/>
          <p:cNvSpPr>
            <a:spLocks noGrp="1"/>
          </p:cNvSpPr>
          <p:nvPr>
            <p:ph type="sldNum" sz="quarter" idx="12"/>
          </p:nvPr>
        </p:nvSpPr>
        <p:spPr>
          <a:xfrm>
            <a:off x="15141845" y="7919634"/>
            <a:ext cx="1317356" cy="290270"/>
          </a:xfrm>
          <a:prstGeom prst="rect">
            <a:avLst/>
          </a:prstGeom>
        </p:spPr>
        <p:txBody>
          <a:bodyPr/>
          <a:lstStyle>
            <a:lvl1pPr>
              <a:defRPr>
                <a:solidFill>
                  <a:srgbClr val="0070C0"/>
                </a:solidFill>
              </a:defRPr>
            </a:lvl1pPr>
          </a:lstStyle>
          <a:p>
            <a:fld id="{48F63A3B-78C7-47BE-AE5E-E10140E04643}" type="slidenum">
              <a:rPr lang="en-US" smtClean="0"/>
              <a:pPr/>
              <a:t>‹#›</a:t>
            </a:fld>
            <a:endParaRPr lang="en-US"/>
          </a:p>
        </p:txBody>
      </p:sp>
      <p:pic>
        <p:nvPicPr>
          <p:cNvPr id="7" name="Picture 6"/>
          <p:cNvPicPr>
            <a:picLocks noChangeAspect="1"/>
          </p:cNvPicPr>
          <p:nvPr userDrawn="1"/>
        </p:nvPicPr>
        <p:blipFill>
          <a:blip r:embed="rId2"/>
          <a:stretch>
            <a:fillRect/>
          </a:stretch>
        </p:blipFill>
        <p:spPr>
          <a:xfrm>
            <a:off x="0" y="18938"/>
            <a:ext cx="1689315" cy="645504"/>
          </a:xfrm>
          <a:prstGeom prst="rect">
            <a:avLst/>
          </a:prstGeom>
        </p:spPr>
      </p:pic>
      <p:sp>
        <p:nvSpPr>
          <p:cNvPr id="8" name="Rectangle 7"/>
          <p:cNvSpPr/>
          <p:nvPr userDrawn="1"/>
        </p:nvSpPr>
        <p:spPr>
          <a:xfrm>
            <a:off x="11256579" y="-16858"/>
            <a:ext cx="5220222" cy="4638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a:solidFill>
                  <a:srgbClr val="FFFF00"/>
                </a:solidFill>
              </a:rPr>
              <a:t>Microprocessor and Embedded Systems Design</a:t>
            </a:r>
          </a:p>
        </p:txBody>
      </p:sp>
      <p:sp>
        <p:nvSpPr>
          <p:cNvPr id="9" name="TextBox 8"/>
          <p:cNvSpPr txBox="1"/>
          <p:nvPr userDrawn="1"/>
        </p:nvSpPr>
        <p:spPr>
          <a:xfrm>
            <a:off x="12241563" y="7635430"/>
            <a:ext cx="607859" cy="523220"/>
          </a:xfrm>
          <a:prstGeom prst="rect">
            <a:avLst/>
          </a:prstGeom>
          <a:noFill/>
        </p:spPr>
        <p:txBody>
          <a:bodyPr wrap="none" rtlCol="0">
            <a:spAutoFit/>
          </a:bodyPr>
          <a:lstStyle/>
          <a:p>
            <a:fld id="{4B2552B2-E763-405A-8E5A-B8DDC8F7B503}" type="slidenum">
              <a:rPr lang="en-US" sz="2800" smtClean="0">
                <a:solidFill>
                  <a:schemeClr val="bg1"/>
                </a:solidFill>
              </a:rPr>
              <a:t>‹#›</a:t>
            </a:fld>
            <a:endParaRPr lang="en-US" sz="2800">
              <a:solidFill>
                <a:schemeClr val="bg1"/>
              </a:solidFill>
            </a:endParaRPr>
          </a:p>
        </p:txBody>
      </p:sp>
    </p:spTree>
    <p:extLst>
      <p:ext uri="{BB962C8B-B14F-4D97-AF65-F5344CB8AC3E}">
        <p14:creationId xmlns:p14="http://schemas.microsoft.com/office/powerpoint/2010/main" val="432304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3" name="Date Placeholder 3"/>
          <p:cNvSpPr txBox="1">
            <a:spLocks/>
          </p:cNvSpPr>
          <p:nvPr userDrawn="1"/>
        </p:nvSpPr>
        <p:spPr>
          <a:xfrm>
            <a:off x="16274" y="7919634"/>
            <a:ext cx="2788920" cy="309966"/>
          </a:xfrm>
          <a:prstGeom prst="rect">
            <a:avLst/>
          </a:prstGeom>
        </p:spPr>
        <p:txBody>
          <a:bodyPr vert="horz" lIns="91440" tIns="45720" rIns="91440" bIns="45720" rtlCol="0" anchor="ctr"/>
          <a:lstStyle>
            <a:defPPr>
              <a:defRPr lang="en-US"/>
            </a:defPPr>
            <a:lvl1pPr marL="0" algn="l" defTabSz="457200" rtl="0" eaLnBrk="1" latinLnBrk="0" hangingPunct="1">
              <a:defRPr sz="1400" kern="1200">
                <a:solidFill>
                  <a:srgbClr val="0070C0"/>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EB6A4FC-AAA1-4F41-A17E-7BE1ED99D460}" type="datetime3">
              <a:rPr lang="en-US" smtClean="0"/>
              <a:pPr/>
              <a:t>13 August 2023</a:t>
            </a:fld>
            <a:endParaRPr lang="en-US"/>
          </a:p>
        </p:txBody>
      </p:sp>
      <p:sp>
        <p:nvSpPr>
          <p:cNvPr id="4" name="Footer Placeholder 4"/>
          <p:cNvSpPr>
            <a:spLocks noGrp="1"/>
          </p:cNvSpPr>
          <p:nvPr>
            <p:ph type="ftr" sz="quarter" idx="11"/>
          </p:nvPr>
        </p:nvSpPr>
        <p:spPr>
          <a:xfrm>
            <a:off x="5452110" y="7919634"/>
            <a:ext cx="6636568" cy="325464"/>
          </a:xfrm>
          <a:prstGeom prst="rect">
            <a:avLst/>
          </a:prstGeom>
        </p:spPr>
        <p:txBody>
          <a:bodyPr/>
          <a:lstStyle>
            <a:lvl1pPr>
              <a:defRPr sz="1600">
                <a:solidFill>
                  <a:srgbClr val="0070C0"/>
                </a:solidFill>
              </a:defRPr>
            </a:lvl1pPr>
          </a:lstStyle>
          <a:p>
            <a:r>
              <a:rPr lang="en-US"/>
              <a:t>Course Teacher: Prof. Dr. Engr. Muhibul Haque Bhuyan</a:t>
            </a:r>
          </a:p>
        </p:txBody>
      </p:sp>
      <p:sp>
        <p:nvSpPr>
          <p:cNvPr id="5" name="Slide Number Placeholder 5"/>
          <p:cNvSpPr>
            <a:spLocks noGrp="1"/>
          </p:cNvSpPr>
          <p:nvPr>
            <p:ph type="sldNum" sz="quarter" idx="12"/>
          </p:nvPr>
        </p:nvSpPr>
        <p:spPr>
          <a:xfrm>
            <a:off x="15141845" y="7919634"/>
            <a:ext cx="1317356" cy="290270"/>
          </a:xfrm>
          <a:prstGeom prst="rect">
            <a:avLst/>
          </a:prstGeom>
        </p:spPr>
        <p:txBody>
          <a:bodyPr/>
          <a:lstStyle>
            <a:lvl1pPr>
              <a:defRPr>
                <a:solidFill>
                  <a:srgbClr val="0070C0"/>
                </a:solidFill>
              </a:defRPr>
            </a:lvl1pPr>
          </a:lstStyle>
          <a:p>
            <a:fld id="{48F63A3B-78C7-47BE-AE5E-E10140E04643}" type="slidenum">
              <a:rPr lang="en-US" smtClean="0"/>
              <a:pPr/>
              <a:t>‹#›</a:t>
            </a:fld>
            <a:endParaRPr lang="en-US"/>
          </a:p>
        </p:txBody>
      </p:sp>
      <p:pic>
        <p:nvPicPr>
          <p:cNvPr id="7" name="Picture 6"/>
          <p:cNvPicPr>
            <a:picLocks noChangeAspect="1"/>
          </p:cNvPicPr>
          <p:nvPr userDrawn="1"/>
        </p:nvPicPr>
        <p:blipFill>
          <a:blip r:embed="rId2"/>
          <a:stretch>
            <a:fillRect/>
          </a:stretch>
        </p:blipFill>
        <p:spPr>
          <a:xfrm>
            <a:off x="0" y="18938"/>
            <a:ext cx="1689315" cy="645504"/>
          </a:xfrm>
          <a:prstGeom prst="rect">
            <a:avLst/>
          </a:prstGeom>
        </p:spPr>
      </p:pic>
      <p:sp>
        <p:nvSpPr>
          <p:cNvPr id="9" name="Rectangle 8"/>
          <p:cNvSpPr/>
          <p:nvPr userDrawn="1"/>
        </p:nvSpPr>
        <p:spPr>
          <a:xfrm>
            <a:off x="11256579" y="-16858"/>
            <a:ext cx="5220222" cy="4638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b="1">
                <a:solidFill>
                  <a:srgbClr val="FFFF00"/>
                </a:solidFill>
              </a:rPr>
              <a:t>Microprocessor and Embedded Systems Design</a:t>
            </a:r>
          </a:p>
        </p:txBody>
      </p:sp>
    </p:spTree>
    <p:extLst>
      <p:ext uri="{BB962C8B-B14F-4D97-AF65-F5344CB8AC3E}">
        <p14:creationId xmlns:p14="http://schemas.microsoft.com/office/powerpoint/2010/main" val="39415340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438150"/>
            <a:ext cx="1419606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31570" y="2190750"/>
            <a:ext cx="14196060" cy="522160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3"/>
          </p:nvPr>
        </p:nvSpPr>
        <p:spPr>
          <a:xfrm>
            <a:off x="5452110" y="7950630"/>
            <a:ext cx="5554980" cy="267212"/>
          </a:xfrm>
          <a:prstGeom prst="rect">
            <a:avLst/>
          </a:prstGeom>
        </p:spPr>
        <p:txBody>
          <a:bodyPr/>
          <a:lstStyle>
            <a:lvl1pPr algn="ctr">
              <a:defRPr sz="1600">
                <a:solidFill>
                  <a:srgbClr val="0070C0"/>
                </a:solidFill>
              </a:defRPr>
            </a:lvl1pPr>
          </a:lstStyle>
          <a:p>
            <a:r>
              <a:rPr lang="en-US"/>
              <a:t>Course Teacher: Prof. Dr. Engr. Muhibul Haque Bhuyan</a:t>
            </a:r>
          </a:p>
        </p:txBody>
      </p:sp>
      <p:sp>
        <p:nvSpPr>
          <p:cNvPr id="8" name="Date Placeholder 3"/>
          <p:cNvSpPr>
            <a:spLocks noGrp="1"/>
          </p:cNvSpPr>
          <p:nvPr>
            <p:ph type="dt" sz="half" idx="2"/>
          </p:nvPr>
        </p:nvSpPr>
        <p:spPr>
          <a:xfrm>
            <a:off x="10521" y="7950630"/>
            <a:ext cx="3703320" cy="278969"/>
          </a:xfrm>
          <a:prstGeom prst="rect">
            <a:avLst/>
          </a:prstGeom>
        </p:spPr>
        <p:txBody>
          <a:bodyPr/>
          <a:lstStyle>
            <a:lvl1pPr>
              <a:defRPr>
                <a:solidFill>
                  <a:srgbClr val="0070C0"/>
                </a:solidFill>
              </a:defRPr>
            </a:lvl1pPr>
          </a:lstStyle>
          <a:p>
            <a:fld id="{9C7E231E-CA56-4BC7-92DB-F0B5D1EFC190}" type="datetime3">
              <a:rPr lang="en-US" smtClean="0"/>
              <a:t>13 August 2023</a:t>
            </a:fld>
            <a:endParaRPr lang="en-US"/>
          </a:p>
        </p:txBody>
      </p:sp>
      <p:sp>
        <p:nvSpPr>
          <p:cNvPr id="9" name="Slide Number Placeholder 5"/>
          <p:cNvSpPr>
            <a:spLocks noGrp="1"/>
          </p:cNvSpPr>
          <p:nvPr>
            <p:ph type="sldNum" sz="quarter" idx="4"/>
          </p:nvPr>
        </p:nvSpPr>
        <p:spPr>
          <a:xfrm>
            <a:off x="14401799" y="7950630"/>
            <a:ext cx="2031381" cy="278970"/>
          </a:xfrm>
          <a:prstGeom prst="rect">
            <a:avLst/>
          </a:prstGeom>
        </p:spPr>
        <p:txBody>
          <a:bodyPr/>
          <a:lstStyle>
            <a:lvl1pPr algn="r">
              <a:defRPr>
                <a:solidFill>
                  <a:srgbClr val="0070C0"/>
                </a:solidFill>
              </a:defRPr>
            </a:lvl1pPr>
          </a:lstStyle>
          <a:p>
            <a:fld id="{48F63A3B-78C7-47BE-AE5E-E10140E04643}" type="slidenum">
              <a:rPr lang="en-US" smtClean="0"/>
              <a:pPr/>
              <a:t>‹#›</a:t>
            </a:fld>
            <a:endParaRPr lang="en-US"/>
          </a:p>
        </p:txBody>
      </p:sp>
    </p:spTree>
    <p:extLst>
      <p:ext uri="{BB962C8B-B14F-4D97-AF65-F5344CB8AC3E}">
        <p14:creationId xmlns:p14="http://schemas.microsoft.com/office/powerpoint/2010/main" val="26371652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ftr="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F83542-990E-4AD7-9205-9BAC0D2B3160}"/>
              </a:ext>
            </a:extLst>
          </p:cNvPr>
          <p:cNvSpPr>
            <a:spLocks noGrp="1"/>
          </p:cNvSpPr>
          <p:nvPr>
            <p:ph type="ctrTitle"/>
          </p:nvPr>
        </p:nvSpPr>
        <p:spPr>
          <a:xfrm>
            <a:off x="365759" y="1496293"/>
            <a:ext cx="15893935" cy="2394066"/>
          </a:xfrm>
        </p:spPr>
        <p:txBody>
          <a:bodyPr anchor="t">
            <a:noAutofit/>
          </a:bodyPr>
          <a:lstStyle/>
          <a:p>
            <a:r>
              <a:rPr lang="en-US" sz="5400" b="1">
                <a:solidFill>
                  <a:srgbClr val="0070C0"/>
                </a:solidFill>
              </a:rPr>
              <a:t> Project Title:</a:t>
            </a:r>
            <a:br>
              <a:rPr lang="en-US" sz="5400" b="1">
                <a:solidFill>
                  <a:srgbClr val="0070C0"/>
                </a:solidFill>
              </a:rPr>
            </a:br>
            <a:r>
              <a:rPr lang="en-US" sz="4800">
                <a:latin typeface="Times New Roman"/>
                <a:cs typeface="Times New Roman"/>
              </a:rPr>
              <a:t>PLANT HEALTH MONITORING AND AUTOMATED PLANT WATERING SYSTEM</a:t>
            </a:r>
            <a:r>
              <a:rPr lang="en-US" sz="4800" b="1">
                <a:solidFill>
                  <a:srgbClr val="0070C0"/>
                </a:solidFill>
              </a:rPr>
              <a:t> </a:t>
            </a:r>
          </a:p>
        </p:txBody>
      </p:sp>
      <p:sp>
        <p:nvSpPr>
          <p:cNvPr id="3" name="Rectangle 8"/>
          <p:cNvSpPr>
            <a:spLocks noChangeArrowheads="1"/>
          </p:cNvSpPr>
          <p:nvPr/>
        </p:nvSpPr>
        <p:spPr bwMode="auto">
          <a:xfrm>
            <a:off x="3695643" y="3940463"/>
            <a:ext cx="8305800" cy="1676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GB" altLang="en-US" sz="2400" b="1">
                <a:latin typeface="Arial"/>
                <a:cs typeface="Arial"/>
              </a:rPr>
              <a:t>Course Teacher</a:t>
            </a:r>
            <a:r>
              <a:rPr lang="en-GB" altLang="en-US" sz="2400" b="1">
                <a:solidFill>
                  <a:srgbClr val="00B050"/>
                </a:solidFill>
                <a:latin typeface="Arial"/>
                <a:cs typeface="Arial"/>
              </a:rPr>
              <a:t>: </a:t>
            </a:r>
            <a:r>
              <a:rPr lang="en-GB" sz="2400" b="1">
                <a:latin typeface="Arial"/>
                <a:cs typeface="Arial"/>
              </a:rPr>
              <a:t>Tahseen Asma Meem</a:t>
            </a:r>
            <a:endParaRPr lang="en-GB" altLang="en-US" sz="2400" b="1">
              <a:latin typeface="Arial"/>
              <a:cs typeface="Arial"/>
            </a:endParaRPr>
          </a:p>
          <a:p>
            <a:pPr algn="ctr" eaLnBrk="1" hangingPunct="1"/>
            <a:r>
              <a:rPr lang="en-GB" altLang="en-US" sz="2000">
                <a:latin typeface="Arial"/>
                <a:cs typeface="Arial"/>
              </a:rPr>
              <a:t>Lecturer</a:t>
            </a:r>
            <a:endParaRPr lang="en-GB" altLang="en-US" sz="2000"/>
          </a:p>
          <a:p>
            <a:pPr algn="ctr" eaLnBrk="1" hangingPunct="1"/>
            <a:r>
              <a:rPr lang="en-GB" altLang="en-US" sz="2000">
                <a:latin typeface="Arial"/>
                <a:cs typeface="Arial"/>
              </a:rPr>
              <a:t>Department of Electrical and Electronic Engineering</a:t>
            </a:r>
          </a:p>
        </p:txBody>
      </p:sp>
      <p:graphicFrame>
        <p:nvGraphicFramePr>
          <p:cNvPr id="2" name="Table 1"/>
          <p:cNvGraphicFramePr>
            <a:graphicFrameLocks noGrp="1"/>
          </p:cNvGraphicFramePr>
          <p:nvPr>
            <p:extLst>
              <p:ext uri="{D42A27DB-BD31-4B8C-83A1-F6EECF244321}">
                <p14:modId xmlns:p14="http://schemas.microsoft.com/office/powerpoint/2010/main" val="1537593066"/>
              </p:ext>
            </p:extLst>
          </p:nvPr>
        </p:nvGraphicFramePr>
        <p:xfrm>
          <a:off x="2807524" y="5161657"/>
          <a:ext cx="10848108" cy="2743200"/>
        </p:xfrm>
        <a:graphic>
          <a:graphicData uri="http://schemas.openxmlformats.org/drawingml/2006/table">
            <a:tbl>
              <a:tblPr firstRow="1" bandRow="1">
                <a:tableStyleId>{5C22544A-7EE6-4342-B048-85BDC9FD1C3A}</a:tableStyleId>
              </a:tblPr>
              <a:tblGrid>
                <a:gridCol w="1088966">
                  <a:extLst>
                    <a:ext uri="{9D8B030D-6E8A-4147-A177-3AD203B41FA5}">
                      <a16:colId xmlns:a16="http://schemas.microsoft.com/office/drawing/2014/main" val="2913403265"/>
                    </a:ext>
                  </a:extLst>
                </a:gridCol>
                <a:gridCol w="1978429">
                  <a:extLst>
                    <a:ext uri="{9D8B030D-6E8A-4147-A177-3AD203B41FA5}">
                      <a16:colId xmlns:a16="http://schemas.microsoft.com/office/drawing/2014/main" val="241213375"/>
                    </a:ext>
                  </a:extLst>
                </a:gridCol>
                <a:gridCol w="5852160">
                  <a:extLst>
                    <a:ext uri="{9D8B030D-6E8A-4147-A177-3AD203B41FA5}">
                      <a16:colId xmlns:a16="http://schemas.microsoft.com/office/drawing/2014/main" val="1138891670"/>
                    </a:ext>
                  </a:extLst>
                </a:gridCol>
                <a:gridCol w="1928553">
                  <a:extLst>
                    <a:ext uri="{9D8B030D-6E8A-4147-A177-3AD203B41FA5}">
                      <a16:colId xmlns:a16="http://schemas.microsoft.com/office/drawing/2014/main" val="1055295908"/>
                    </a:ext>
                  </a:extLst>
                </a:gridCol>
              </a:tblGrid>
              <a:tr h="358251">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GB" altLang="en-US" sz="2400" b="1" i="1">
                          <a:solidFill>
                            <a:schemeClr val="bg1"/>
                          </a:solidFill>
                        </a:rPr>
                        <a:t>SL #</a:t>
                      </a:r>
                      <a:endParaRPr lang="en-GB" altLang="en-US" sz="2400" b="1" i="1" baseline="30000">
                        <a:solidFill>
                          <a:schemeClr val="bg1"/>
                        </a:solidFill>
                      </a:endParaRP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GB" altLang="en-US" sz="2400" b="1" i="1">
                          <a:solidFill>
                            <a:schemeClr val="bg1"/>
                          </a:solidFill>
                        </a:rPr>
                        <a:t>Students ID</a:t>
                      </a:r>
                      <a:endParaRPr lang="en-GB" altLang="en-US" sz="2400" b="1" i="1" baseline="30000">
                        <a:solidFill>
                          <a:schemeClr val="bg1"/>
                        </a:solidFill>
                      </a:endParaRP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GB" altLang="en-US" sz="2400" b="1" i="1">
                          <a:solidFill>
                            <a:schemeClr val="bg1"/>
                          </a:solidFill>
                        </a:rPr>
                        <a:t>Students Name</a:t>
                      </a:r>
                      <a:endParaRPr lang="en-GB" altLang="en-US" sz="2400" b="1" i="1" baseline="30000">
                        <a:solidFill>
                          <a:schemeClr val="bg1"/>
                        </a:solidFill>
                      </a:endParaRPr>
                    </a:p>
                  </a:txBody>
                  <a:tcPr anchor="ctr"/>
                </a:tc>
                <a:tc>
                  <a:txBody>
                    <a:bodyPr/>
                    <a:lstStyle/>
                    <a:p>
                      <a:pPr algn="ctr"/>
                      <a:r>
                        <a:rPr lang="en-US" sz="2400" i="1">
                          <a:solidFill>
                            <a:schemeClr val="bg1"/>
                          </a:solidFill>
                        </a:rPr>
                        <a:t>Program</a:t>
                      </a:r>
                    </a:p>
                  </a:txBody>
                  <a:tcPr anchor="ctr"/>
                </a:tc>
                <a:extLst>
                  <a:ext uri="{0D108BD9-81ED-4DB2-BD59-A6C34878D82A}">
                    <a16:rowId xmlns:a16="http://schemas.microsoft.com/office/drawing/2014/main" val="4019669810"/>
                  </a:ext>
                </a:extLst>
              </a:tr>
              <a:tr h="370840">
                <a:tc>
                  <a:txBody>
                    <a:bodyPr/>
                    <a:lstStyle/>
                    <a:p>
                      <a:pPr algn="ctr"/>
                      <a:r>
                        <a:rPr lang="en-US" sz="2400" i="1">
                          <a:solidFill>
                            <a:schemeClr val="tx1"/>
                          </a:solidFill>
                        </a:rPr>
                        <a:t>1</a:t>
                      </a:r>
                    </a:p>
                  </a:txBody>
                  <a:tcPr anchor="ctr"/>
                </a:tc>
                <a:tc>
                  <a:txBody>
                    <a:bodyPr/>
                    <a:lstStyle/>
                    <a:p>
                      <a:pPr algn="ctr"/>
                      <a:r>
                        <a:rPr lang="en-US" sz="2400" i="1">
                          <a:solidFill>
                            <a:schemeClr val="tx1"/>
                          </a:solidFill>
                        </a:rPr>
                        <a:t>21-44498-1</a:t>
                      </a:r>
                    </a:p>
                  </a:txBody>
                  <a:tcPr anchor="ctr"/>
                </a:tc>
                <a:tc>
                  <a:txBody>
                    <a:bodyPr/>
                    <a:lstStyle/>
                    <a:p>
                      <a:pPr lvl="0" algn="ctr">
                        <a:buNone/>
                      </a:pPr>
                      <a:r>
                        <a:rPr lang="en-US" sz="2400" i="1" kern="1200" noProof="0">
                          <a:solidFill>
                            <a:schemeClr val="tx1"/>
                          </a:solidFill>
                          <a:latin typeface="+mn-lt"/>
                          <a:ea typeface="+mn-ea"/>
                          <a:cs typeface="+mn-cs"/>
                        </a:rPr>
                        <a:t>Md. Shahriar Mahmud</a:t>
                      </a:r>
                    </a:p>
                  </a:txBody>
                  <a:tcPr anchor="ctr"/>
                </a:tc>
                <a:tc>
                  <a:txBody>
                    <a:bodyPr/>
                    <a:lstStyle/>
                    <a:p>
                      <a:pPr algn="ctr"/>
                      <a:r>
                        <a:rPr lang="en-US" sz="2400" i="1">
                          <a:solidFill>
                            <a:schemeClr val="tx1"/>
                          </a:solidFill>
                        </a:rPr>
                        <a:t>CSE</a:t>
                      </a:r>
                    </a:p>
                  </a:txBody>
                  <a:tcPr anchor="ctr"/>
                </a:tc>
                <a:extLst>
                  <a:ext uri="{0D108BD9-81ED-4DB2-BD59-A6C34878D82A}">
                    <a16:rowId xmlns:a16="http://schemas.microsoft.com/office/drawing/2014/main" val="3071807588"/>
                  </a:ext>
                </a:extLst>
              </a:tr>
              <a:tr h="370840">
                <a:tc>
                  <a:txBody>
                    <a:bodyPr/>
                    <a:lstStyle/>
                    <a:p>
                      <a:pPr algn="ctr"/>
                      <a:r>
                        <a:rPr lang="en-US" sz="2400" i="1">
                          <a:solidFill>
                            <a:schemeClr val="tx1"/>
                          </a:solidFill>
                        </a:rPr>
                        <a:t>2</a:t>
                      </a:r>
                    </a:p>
                  </a:txBody>
                  <a:tcPr anchor="ctr"/>
                </a:tc>
                <a:tc>
                  <a:txBody>
                    <a:bodyPr/>
                    <a:lstStyle/>
                    <a:p>
                      <a:pPr algn="ctr"/>
                      <a:r>
                        <a:rPr lang="en-US" sz="2400" i="1">
                          <a:solidFill>
                            <a:schemeClr val="tx1"/>
                          </a:solidFill>
                        </a:rPr>
                        <a:t>21-44401-1</a:t>
                      </a:r>
                    </a:p>
                  </a:txBody>
                  <a:tcPr anchor="ctr"/>
                </a:tc>
                <a:tc>
                  <a:txBody>
                    <a:bodyPr/>
                    <a:lstStyle/>
                    <a:p>
                      <a:pPr algn="ctr"/>
                      <a:r>
                        <a:rPr lang="en-US" sz="2400" i="1" err="1">
                          <a:solidFill>
                            <a:schemeClr val="tx1"/>
                          </a:solidFill>
                        </a:rPr>
                        <a:t>Israk</a:t>
                      </a:r>
                      <a:r>
                        <a:rPr lang="en-US" sz="2400" i="1">
                          <a:solidFill>
                            <a:schemeClr val="tx1"/>
                          </a:solidFill>
                        </a:rPr>
                        <a:t> Hossain </a:t>
                      </a:r>
                      <a:r>
                        <a:rPr lang="en-US" sz="2400" i="1" err="1">
                          <a:solidFill>
                            <a:schemeClr val="tx1"/>
                          </a:solidFill>
                        </a:rPr>
                        <a:t>Pantho</a:t>
                      </a:r>
                      <a:endParaRPr lang="en-US" sz="2400" i="1">
                        <a:solidFill>
                          <a:schemeClr val="tx1"/>
                        </a:solidFill>
                      </a:endParaRP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US" sz="2400" i="1">
                          <a:solidFill>
                            <a:schemeClr val="tx1"/>
                          </a:solidFill>
                        </a:rPr>
                        <a:t>CSE</a:t>
                      </a:r>
                    </a:p>
                  </a:txBody>
                  <a:tcPr anchor="ctr"/>
                </a:tc>
                <a:extLst>
                  <a:ext uri="{0D108BD9-81ED-4DB2-BD59-A6C34878D82A}">
                    <a16:rowId xmlns:a16="http://schemas.microsoft.com/office/drawing/2014/main" val="76370253"/>
                  </a:ext>
                </a:extLst>
              </a:tr>
              <a:tr h="370840">
                <a:tc>
                  <a:txBody>
                    <a:bodyPr/>
                    <a:lstStyle/>
                    <a:p>
                      <a:pPr algn="ctr"/>
                      <a:r>
                        <a:rPr lang="en-US" sz="2400" i="1">
                          <a:solidFill>
                            <a:schemeClr val="tx1"/>
                          </a:solidFill>
                        </a:rPr>
                        <a:t>3</a:t>
                      </a:r>
                    </a:p>
                  </a:txBody>
                  <a:tcPr anchor="ctr"/>
                </a:tc>
                <a:tc>
                  <a:txBody>
                    <a:bodyPr/>
                    <a:lstStyle/>
                    <a:p>
                      <a:pPr algn="ctr"/>
                      <a:r>
                        <a:rPr lang="en-US" sz="2400" i="1">
                          <a:solidFill>
                            <a:schemeClr val="tx1"/>
                          </a:solidFill>
                        </a:rPr>
                        <a:t>21-44747-1</a:t>
                      </a:r>
                    </a:p>
                  </a:txBody>
                  <a:tcPr anchor="ctr"/>
                </a:tc>
                <a:tc>
                  <a:txBody>
                    <a:bodyPr/>
                    <a:lstStyle/>
                    <a:p>
                      <a:pPr algn="ctr"/>
                      <a:r>
                        <a:rPr lang="en-US" sz="2400" i="1">
                          <a:solidFill>
                            <a:schemeClr val="tx1"/>
                          </a:solidFill>
                        </a:rPr>
                        <a:t>Md Ismail Jobi Ullah</a:t>
                      </a: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US" sz="2400" i="1">
                          <a:solidFill>
                            <a:schemeClr val="tx1"/>
                          </a:solidFill>
                        </a:rPr>
                        <a:t>CSE</a:t>
                      </a:r>
                    </a:p>
                  </a:txBody>
                  <a:tcPr anchor="ctr"/>
                </a:tc>
                <a:extLst>
                  <a:ext uri="{0D108BD9-81ED-4DB2-BD59-A6C34878D82A}">
                    <a16:rowId xmlns:a16="http://schemas.microsoft.com/office/drawing/2014/main" val="1221224331"/>
                  </a:ext>
                </a:extLst>
              </a:tr>
              <a:tr h="370840">
                <a:tc>
                  <a:txBody>
                    <a:bodyPr/>
                    <a:lstStyle/>
                    <a:p>
                      <a:pPr algn="ctr"/>
                      <a:r>
                        <a:rPr lang="en-US" sz="2400" i="1">
                          <a:solidFill>
                            <a:schemeClr val="tx1"/>
                          </a:solidFill>
                        </a:rPr>
                        <a:t>4</a:t>
                      </a:r>
                    </a:p>
                  </a:txBody>
                  <a:tcPr anchor="ctr"/>
                </a:tc>
                <a:tc>
                  <a:txBody>
                    <a:bodyPr/>
                    <a:lstStyle/>
                    <a:p>
                      <a:pPr algn="ctr"/>
                      <a:r>
                        <a:rPr lang="en-US" sz="2400" i="1">
                          <a:solidFill>
                            <a:schemeClr val="tx1"/>
                          </a:solidFill>
                        </a:rPr>
                        <a:t>20-43866-2</a:t>
                      </a:r>
                    </a:p>
                  </a:txBody>
                  <a:tcPr anchor="ctr"/>
                </a:tc>
                <a:tc>
                  <a:txBody>
                    <a:bodyPr/>
                    <a:lstStyle/>
                    <a:p>
                      <a:pPr algn="ctr"/>
                      <a:r>
                        <a:rPr lang="en-US" sz="2400" i="1">
                          <a:solidFill>
                            <a:schemeClr val="tx1"/>
                          </a:solidFill>
                        </a:rPr>
                        <a:t>Sadman </a:t>
                      </a:r>
                      <a:r>
                        <a:rPr lang="en-US" sz="2400" i="1" err="1">
                          <a:solidFill>
                            <a:schemeClr val="tx1"/>
                          </a:solidFill>
                        </a:rPr>
                        <a:t>Sanid</a:t>
                      </a:r>
                      <a:r>
                        <a:rPr lang="en-US" sz="2400" i="1">
                          <a:solidFill>
                            <a:schemeClr val="tx1"/>
                          </a:solidFill>
                        </a:rPr>
                        <a:t> </a:t>
                      </a:r>
                      <a:r>
                        <a:rPr lang="en-US" sz="2400" i="1" err="1">
                          <a:solidFill>
                            <a:schemeClr val="tx1"/>
                          </a:solidFill>
                        </a:rPr>
                        <a:t>Tanim</a:t>
                      </a:r>
                      <a:endParaRPr lang="en-US" sz="2400" i="1">
                        <a:solidFill>
                          <a:schemeClr val="tx1"/>
                        </a:solidFill>
                      </a:endParaRP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US" sz="2400" i="1">
                          <a:solidFill>
                            <a:schemeClr val="tx1"/>
                          </a:solidFill>
                        </a:rPr>
                        <a:t>CSE</a:t>
                      </a:r>
                    </a:p>
                  </a:txBody>
                  <a:tcPr anchor="ctr"/>
                </a:tc>
                <a:extLst>
                  <a:ext uri="{0D108BD9-81ED-4DB2-BD59-A6C34878D82A}">
                    <a16:rowId xmlns:a16="http://schemas.microsoft.com/office/drawing/2014/main" val="3652590490"/>
                  </a:ext>
                </a:extLst>
              </a:tr>
              <a:tr h="370840">
                <a:tc>
                  <a:txBody>
                    <a:bodyPr/>
                    <a:lstStyle/>
                    <a:p>
                      <a:pPr algn="ctr"/>
                      <a:r>
                        <a:rPr lang="en-US" sz="2400" i="1">
                          <a:solidFill>
                            <a:schemeClr val="tx1"/>
                          </a:solidFill>
                        </a:rPr>
                        <a:t>5</a:t>
                      </a:r>
                    </a:p>
                  </a:txBody>
                  <a:tcPr anchor="ctr"/>
                </a:tc>
                <a:tc>
                  <a:txBody>
                    <a:bodyPr/>
                    <a:lstStyle/>
                    <a:p>
                      <a:pPr algn="ctr"/>
                      <a:r>
                        <a:rPr lang="en-US" sz="2400" i="1">
                          <a:solidFill>
                            <a:schemeClr val="tx1"/>
                          </a:solidFill>
                        </a:rPr>
                        <a:t>20-41964-1</a:t>
                      </a:r>
                    </a:p>
                  </a:txBody>
                  <a:tcPr anchor="ctr"/>
                </a:tc>
                <a:tc>
                  <a:txBody>
                    <a:bodyPr/>
                    <a:lstStyle/>
                    <a:p>
                      <a:pPr algn="ctr"/>
                      <a:r>
                        <a:rPr lang="en-US" sz="2400" i="1">
                          <a:solidFill>
                            <a:schemeClr val="tx1"/>
                          </a:solidFill>
                        </a:rPr>
                        <a:t>Md Shakib Khan</a:t>
                      </a:r>
                    </a:p>
                  </a:txBody>
                  <a:tcPr anchor="ctr"/>
                </a:tc>
                <a:tc>
                  <a:txBody>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lang="en-US" sz="2400" i="1">
                          <a:solidFill>
                            <a:schemeClr val="tx1"/>
                          </a:solidFill>
                        </a:rPr>
                        <a:t>CSE</a:t>
                      </a:r>
                    </a:p>
                  </a:txBody>
                  <a:tcPr anchor="ctr"/>
                </a:tc>
                <a:extLst>
                  <a:ext uri="{0D108BD9-81ED-4DB2-BD59-A6C34878D82A}">
                    <a16:rowId xmlns:a16="http://schemas.microsoft.com/office/drawing/2014/main" val="901570957"/>
                  </a:ext>
                </a:extLst>
              </a:tr>
            </a:tbl>
          </a:graphicData>
        </a:graphic>
      </p:graphicFrame>
    </p:spTree>
    <p:extLst>
      <p:ext uri="{BB962C8B-B14F-4D97-AF65-F5344CB8AC3E}">
        <p14:creationId xmlns:p14="http://schemas.microsoft.com/office/powerpoint/2010/main" val="2201969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257204"/>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10</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341842" y="2341509"/>
            <a:ext cx="15778843" cy="5639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sz="2400">
                <a:latin typeface="Arial"/>
                <a:cs typeface="Arial"/>
              </a:rPr>
              <a:t>void loop() {</a:t>
            </a:r>
            <a:endParaRPr lang="en-US" sz="2400">
              <a:latin typeface="Arial"/>
            </a:endParaRPr>
          </a:p>
          <a:p>
            <a:endParaRPr lang="en-US" sz="2400">
              <a:latin typeface="Arial"/>
              <a:cs typeface="Arial"/>
            </a:endParaRPr>
          </a:p>
          <a:p>
            <a:r>
              <a:rPr lang="en-US" sz="2400">
                <a:latin typeface="Arial"/>
                <a:cs typeface="Arial"/>
              </a:rPr>
              <a:t>  float temperature = </a:t>
            </a:r>
            <a:r>
              <a:rPr lang="en-US" sz="2400" err="1">
                <a:latin typeface="Arial"/>
                <a:cs typeface="Arial"/>
              </a:rPr>
              <a:t>dht.readTemperature</a:t>
            </a:r>
            <a:r>
              <a:rPr lang="en-US" sz="2400">
                <a:latin typeface="Arial"/>
                <a:cs typeface="Arial"/>
              </a:rPr>
              <a:t>();</a:t>
            </a:r>
            <a:endParaRPr lang="en-US" sz="2400">
              <a:latin typeface="Arial"/>
            </a:endParaRPr>
          </a:p>
          <a:p>
            <a:r>
              <a:rPr lang="en-US" sz="2400">
                <a:latin typeface="Arial"/>
                <a:cs typeface="Arial"/>
              </a:rPr>
              <a:t>  float humidity = </a:t>
            </a:r>
            <a:r>
              <a:rPr lang="en-US" sz="2400" err="1">
                <a:latin typeface="Arial"/>
                <a:cs typeface="Arial"/>
              </a:rPr>
              <a:t>dht.readHumidity</a:t>
            </a:r>
            <a:r>
              <a:rPr lang="en-US" sz="2400">
                <a:latin typeface="Arial"/>
                <a:cs typeface="Arial"/>
              </a:rPr>
              <a:t>();</a:t>
            </a:r>
            <a:endParaRPr lang="en-US" sz="2400">
              <a:latin typeface="Arial"/>
            </a:endParaRPr>
          </a:p>
          <a:p>
            <a:r>
              <a:rPr lang="en-US" sz="2400">
                <a:latin typeface="Arial"/>
                <a:cs typeface="Arial"/>
              </a:rPr>
              <a:t>  </a:t>
            </a:r>
            <a:r>
              <a:rPr lang="en-US" sz="2400" err="1">
                <a:latin typeface="Arial"/>
                <a:cs typeface="Arial"/>
              </a:rPr>
              <a:t>sensors.requestTemperatures</a:t>
            </a:r>
            <a:r>
              <a:rPr lang="en-US" sz="2400">
                <a:latin typeface="Arial"/>
                <a:cs typeface="Arial"/>
              </a:rPr>
              <a:t>();</a:t>
            </a:r>
            <a:endParaRPr lang="en-US" sz="2400">
              <a:latin typeface="Arial"/>
            </a:endParaRPr>
          </a:p>
          <a:p>
            <a:r>
              <a:rPr lang="en-US" sz="2400">
                <a:latin typeface="Arial"/>
                <a:cs typeface="Arial"/>
              </a:rPr>
              <a:t>  </a:t>
            </a:r>
            <a:endParaRPr lang="en-US" sz="2400">
              <a:latin typeface="Arial"/>
            </a:endParaRPr>
          </a:p>
          <a:p>
            <a:r>
              <a:rPr lang="en-US" sz="2400">
                <a:latin typeface="Arial"/>
                <a:cs typeface="Arial"/>
              </a:rPr>
              <a:t>  int soilMoisture1 = </a:t>
            </a:r>
            <a:r>
              <a:rPr lang="en-US" sz="2400" err="1">
                <a:latin typeface="Arial"/>
                <a:cs typeface="Arial"/>
              </a:rPr>
              <a:t>analogRead</a:t>
            </a:r>
            <a:r>
              <a:rPr lang="en-US" sz="2400">
                <a:latin typeface="Arial"/>
                <a:cs typeface="Arial"/>
              </a:rPr>
              <a:t>(SOIL_MOISTURE_PIN_1);</a:t>
            </a:r>
            <a:endParaRPr lang="en-US" sz="2400">
              <a:latin typeface="Arial"/>
            </a:endParaRPr>
          </a:p>
          <a:p>
            <a:r>
              <a:rPr lang="en-US" sz="2400">
                <a:latin typeface="Arial"/>
                <a:cs typeface="Arial"/>
              </a:rPr>
              <a:t>  int soilMoisture2 = </a:t>
            </a:r>
            <a:r>
              <a:rPr lang="en-US" sz="2400" err="1">
                <a:latin typeface="Arial"/>
                <a:cs typeface="Arial"/>
              </a:rPr>
              <a:t>analogRead</a:t>
            </a:r>
            <a:r>
              <a:rPr lang="en-US" sz="2400">
                <a:latin typeface="Arial"/>
                <a:cs typeface="Arial"/>
              </a:rPr>
              <a:t>(SOIL_MOISTURE_PIN_2);</a:t>
            </a:r>
            <a:endParaRPr lang="en-US" sz="2400">
              <a:latin typeface="Arial"/>
            </a:endParaRPr>
          </a:p>
          <a:p>
            <a:r>
              <a:rPr lang="en-US" sz="2400">
                <a:latin typeface="Arial"/>
                <a:cs typeface="Arial"/>
              </a:rPr>
              <a:t>  int soilMoisture1Real = map(soilMoisture1, 1023, 0, 0, 100);</a:t>
            </a:r>
            <a:endParaRPr lang="en-US" sz="2400">
              <a:latin typeface="Arial"/>
            </a:endParaRPr>
          </a:p>
          <a:p>
            <a:r>
              <a:rPr lang="en-US" sz="2400">
                <a:latin typeface="Arial"/>
                <a:cs typeface="Arial"/>
              </a:rPr>
              <a:t>  int soilMoisture2Real = map(soilMoisture2, 1023, 0, 0, 100);</a:t>
            </a:r>
            <a:endParaRPr lang="en-US" sz="2400">
              <a:latin typeface="Arial"/>
            </a:endParaRPr>
          </a:p>
          <a:p>
            <a:r>
              <a:rPr lang="en-US" sz="2400">
                <a:latin typeface="Arial"/>
                <a:cs typeface="Arial"/>
              </a:rPr>
              <a:t>  float </a:t>
            </a:r>
            <a:r>
              <a:rPr lang="en-US" sz="2400" err="1">
                <a:latin typeface="Arial"/>
                <a:cs typeface="Arial"/>
              </a:rPr>
              <a:t>waterTemperatureC</a:t>
            </a:r>
            <a:r>
              <a:rPr lang="en-US" sz="2400">
                <a:latin typeface="Arial"/>
                <a:cs typeface="Arial"/>
              </a:rPr>
              <a:t> = </a:t>
            </a:r>
            <a:r>
              <a:rPr lang="en-US" sz="2400" err="1">
                <a:latin typeface="Arial"/>
                <a:cs typeface="Arial"/>
              </a:rPr>
              <a:t>sensors.getTempCByIndex</a:t>
            </a:r>
            <a:r>
              <a:rPr lang="en-US" sz="2400">
                <a:latin typeface="Arial"/>
                <a:cs typeface="Arial"/>
              </a:rPr>
              <a:t>(0);</a:t>
            </a:r>
            <a:endParaRPr lang="en-US" sz="2400">
              <a:latin typeface="Arial"/>
            </a:endParaRPr>
          </a:p>
          <a:p>
            <a:r>
              <a:rPr lang="en-US" sz="2400">
                <a:solidFill>
                  <a:srgbClr val="DAE3E3"/>
                </a:solidFill>
                <a:latin typeface="Arial"/>
                <a:cs typeface="Arial"/>
              </a:rPr>
              <a:t>  </a:t>
            </a:r>
            <a:endParaRPr lang="en-US" sz="2400">
              <a:solidFill>
                <a:srgbClr val="DAE3E3"/>
              </a:solidFill>
              <a:latin typeface="Arial"/>
            </a:endParaRPr>
          </a:p>
          <a:p>
            <a:r>
              <a:rPr lang="en-US" sz="2400">
                <a:solidFill>
                  <a:srgbClr val="DAE3E3"/>
                </a:solidFill>
                <a:latin typeface="Arial"/>
                <a:cs typeface="Arial"/>
              </a:rPr>
              <a:t>  </a:t>
            </a:r>
            <a:endParaRPr lang="en-US" sz="2400">
              <a:solidFill>
                <a:srgbClr val="7F8C8D"/>
              </a:solidFill>
              <a:latin typeface="Arial"/>
            </a:endParaRPr>
          </a:p>
          <a:p>
            <a:pPr marL="0" indent="0"/>
            <a:endParaRPr lang="en-US" sz="2400">
              <a:latin typeface="Arial"/>
              <a:cs typeface="Arial"/>
            </a:endParaRPr>
          </a:p>
          <a:p>
            <a:pPr marL="0" indent="0"/>
            <a:br>
              <a:rPr lang="en-US"/>
            </a:br>
            <a:endParaRPr lang="en-US" sz="2400"/>
          </a:p>
          <a:p>
            <a:pPr marL="0" indent="0">
              <a:lnSpc>
                <a:spcPct val="80000"/>
              </a:lnSpc>
              <a:spcBef>
                <a:spcPct val="20000"/>
              </a:spcBef>
            </a:pPr>
            <a:endParaRPr lang="en-US" altLang="en-US" sz="2400">
              <a:solidFill>
                <a:schemeClr val="accent5">
                  <a:lumMod val="75000"/>
                </a:schemeClr>
              </a:solidFill>
            </a:endParaRPr>
          </a:p>
        </p:txBody>
      </p:sp>
      <p:sp>
        <p:nvSpPr>
          <p:cNvPr id="4" name="TextBox 3">
            <a:extLst>
              <a:ext uri="{FF2B5EF4-FFF2-40B4-BE49-F238E27FC236}">
                <a16:creationId xmlns:a16="http://schemas.microsoft.com/office/drawing/2014/main" id="{79B1BF94-B64A-A35B-8F12-1CED227792A3}"/>
              </a:ext>
            </a:extLst>
          </p:cNvPr>
          <p:cNvSpPr txBox="1"/>
          <p:nvPr/>
        </p:nvSpPr>
        <p:spPr>
          <a:xfrm>
            <a:off x="6915071" y="1215290"/>
            <a:ext cx="2743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b="1">
                <a:solidFill>
                  <a:schemeClr val="accent2"/>
                </a:solidFill>
                <a:latin typeface="Arial"/>
                <a:cs typeface="Arial"/>
              </a:rPr>
              <a:t>Code</a:t>
            </a:r>
            <a:endParaRPr lang="en-US">
              <a:solidFill>
                <a:schemeClr val="accent2"/>
              </a:solidFill>
            </a:endParaRPr>
          </a:p>
        </p:txBody>
      </p:sp>
    </p:spTree>
    <p:extLst>
      <p:ext uri="{BB962C8B-B14F-4D97-AF65-F5344CB8AC3E}">
        <p14:creationId xmlns:p14="http://schemas.microsoft.com/office/powerpoint/2010/main" val="1808188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257204"/>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11</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172000" y="2187107"/>
            <a:ext cx="15778843" cy="5732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sz="2400">
                <a:solidFill>
                  <a:srgbClr val="DAE3E3"/>
                </a:solidFill>
                <a:latin typeface="Arial"/>
                <a:cs typeface="Arial"/>
              </a:rPr>
              <a:t> </a:t>
            </a:r>
            <a:r>
              <a:rPr lang="en-US" sz="2400">
                <a:latin typeface="Arial"/>
                <a:cs typeface="Arial"/>
              </a:rPr>
              <a:t>if ((soilMoisture1Real &lt; 40) &amp;&amp; ((15 &gt; </a:t>
            </a:r>
            <a:r>
              <a:rPr lang="en-US" sz="2400" err="1">
                <a:latin typeface="Arial"/>
                <a:cs typeface="Arial"/>
              </a:rPr>
              <a:t>waterTemperatureC</a:t>
            </a:r>
            <a:r>
              <a:rPr lang="en-US" sz="2400">
                <a:latin typeface="Arial"/>
                <a:cs typeface="Arial"/>
              </a:rPr>
              <a:t>) || ( </a:t>
            </a:r>
            <a:r>
              <a:rPr lang="en-US" sz="2400" err="1">
                <a:latin typeface="Arial"/>
                <a:cs typeface="Arial"/>
              </a:rPr>
              <a:t>waterTemperatureC</a:t>
            </a:r>
            <a:r>
              <a:rPr lang="en-US" sz="2400">
                <a:latin typeface="Arial"/>
                <a:cs typeface="Arial"/>
              </a:rPr>
              <a:t>&lt;25)) )  //Vegetables</a:t>
            </a:r>
          </a:p>
          <a:p>
            <a:r>
              <a:rPr lang="en-US" sz="2400">
                <a:latin typeface="Arial"/>
                <a:cs typeface="Arial"/>
              </a:rPr>
              <a:t>  {</a:t>
            </a:r>
            <a:endParaRPr lang="en-US" sz="2400">
              <a:latin typeface="Arial"/>
            </a:endParaRPr>
          </a:p>
          <a:p>
            <a:r>
              <a:rPr lang="en-US" sz="2400">
                <a:latin typeface="Arial"/>
                <a:cs typeface="Arial"/>
              </a:rPr>
              <a:t>   </a:t>
            </a:r>
            <a:r>
              <a:rPr lang="en-US" sz="2400" err="1">
                <a:latin typeface="Arial"/>
                <a:cs typeface="Arial"/>
              </a:rPr>
              <a:t>digitalWrite</a:t>
            </a:r>
            <a:r>
              <a:rPr lang="en-US" sz="2400">
                <a:latin typeface="Arial"/>
                <a:cs typeface="Arial"/>
              </a:rPr>
              <a:t>(waterpump1, LOW);   </a:t>
            </a:r>
            <a:r>
              <a:rPr lang="en-US" sz="2400" err="1">
                <a:latin typeface="Arial"/>
                <a:cs typeface="Arial"/>
              </a:rPr>
              <a:t>Serial.println</a:t>
            </a:r>
            <a:r>
              <a:rPr lang="en-US" sz="2400">
                <a:latin typeface="Arial"/>
                <a:cs typeface="Arial"/>
              </a:rPr>
              <a:t>("Pump 1 On");</a:t>
            </a:r>
          </a:p>
          <a:p>
            <a:r>
              <a:rPr lang="en-US" sz="2400">
                <a:latin typeface="Arial"/>
                <a:cs typeface="Arial"/>
              </a:rPr>
              <a:t>  }else{</a:t>
            </a:r>
            <a:endParaRPr lang="en-US" sz="2400">
              <a:latin typeface="Arial"/>
            </a:endParaRPr>
          </a:p>
          <a:p>
            <a:r>
              <a:rPr lang="en-US" sz="2400">
                <a:latin typeface="Arial"/>
                <a:cs typeface="Arial"/>
              </a:rPr>
              <a:t>   </a:t>
            </a:r>
            <a:r>
              <a:rPr lang="en-US" sz="2400" err="1">
                <a:latin typeface="Arial"/>
                <a:cs typeface="Arial"/>
              </a:rPr>
              <a:t>digitalWrite</a:t>
            </a:r>
            <a:r>
              <a:rPr lang="en-US" sz="2400">
                <a:latin typeface="Arial"/>
                <a:cs typeface="Arial"/>
              </a:rPr>
              <a:t>(waterpump1, HIGH);   </a:t>
            </a:r>
            <a:r>
              <a:rPr lang="en-US" sz="2400" err="1">
                <a:latin typeface="Arial"/>
                <a:cs typeface="Arial"/>
              </a:rPr>
              <a:t>Serial.println</a:t>
            </a:r>
            <a:r>
              <a:rPr lang="en-US" sz="2400">
                <a:latin typeface="Arial"/>
                <a:cs typeface="Arial"/>
              </a:rPr>
              <a:t>("Pump 1 Off");</a:t>
            </a:r>
            <a:endParaRPr lang="en-US" sz="2400">
              <a:latin typeface="Arial"/>
            </a:endParaRPr>
          </a:p>
          <a:p>
            <a:r>
              <a:rPr lang="en-US" sz="2400">
                <a:latin typeface="Arial"/>
                <a:cs typeface="Arial"/>
              </a:rPr>
              <a:t>  }</a:t>
            </a:r>
            <a:endParaRPr lang="en-US" sz="2400">
              <a:latin typeface="Arial"/>
            </a:endParaRPr>
          </a:p>
          <a:p>
            <a:r>
              <a:rPr lang="en-US" sz="2400">
                <a:latin typeface="Arial"/>
                <a:cs typeface="Arial"/>
              </a:rPr>
              <a:t>  if (soilMoisture2Real &lt; 30 &amp;&amp; ((18 &gt; </a:t>
            </a:r>
            <a:r>
              <a:rPr lang="en-US" sz="2400" err="1">
                <a:latin typeface="Arial"/>
                <a:cs typeface="Arial"/>
              </a:rPr>
              <a:t>waterTemperatureC</a:t>
            </a:r>
            <a:r>
              <a:rPr lang="en-US" sz="2400">
                <a:latin typeface="Arial"/>
                <a:cs typeface="Arial"/>
              </a:rPr>
              <a:t>) || ( </a:t>
            </a:r>
            <a:r>
              <a:rPr lang="en-US" sz="2400" err="1">
                <a:latin typeface="Arial"/>
                <a:cs typeface="Arial"/>
              </a:rPr>
              <a:t>waterTemperatureC</a:t>
            </a:r>
            <a:r>
              <a:rPr lang="en-US" sz="2400">
                <a:latin typeface="Arial"/>
                <a:cs typeface="Arial"/>
              </a:rPr>
              <a:t>&lt;25)))   //Houseplants</a:t>
            </a:r>
            <a:endParaRPr lang="en-US" sz="2400">
              <a:latin typeface="Arial"/>
            </a:endParaRPr>
          </a:p>
          <a:p>
            <a:r>
              <a:rPr lang="en-US" sz="2400">
                <a:latin typeface="Arial"/>
                <a:cs typeface="Arial"/>
              </a:rPr>
              <a:t>  {</a:t>
            </a:r>
            <a:endParaRPr lang="en-US" sz="2400">
              <a:latin typeface="Arial"/>
            </a:endParaRPr>
          </a:p>
          <a:p>
            <a:r>
              <a:rPr lang="en-US" sz="2400">
                <a:latin typeface="Arial"/>
                <a:cs typeface="Arial"/>
              </a:rPr>
              <a:t>   </a:t>
            </a:r>
            <a:r>
              <a:rPr lang="en-US" sz="2400" err="1">
                <a:latin typeface="Arial"/>
                <a:cs typeface="Arial"/>
              </a:rPr>
              <a:t>digitalWrite</a:t>
            </a:r>
            <a:r>
              <a:rPr lang="en-US" sz="2400">
                <a:latin typeface="Arial"/>
                <a:cs typeface="Arial"/>
              </a:rPr>
              <a:t>(waterpump2,LOW );   </a:t>
            </a:r>
            <a:r>
              <a:rPr lang="en-US" sz="2400" err="1">
                <a:latin typeface="Arial"/>
                <a:cs typeface="Arial"/>
              </a:rPr>
              <a:t>Serial.println</a:t>
            </a:r>
            <a:r>
              <a:rPr lang="en-US" sz="2400">
                <a:latin typeface="Arial"/>
                <a:cs typeface="Arial"/>
              </a:rPr>
              <a:t>("Pump 2 On");</a:t>
            </a:r>
            <a:endParaRPr lang="en-US" sz="2400">
              <a:latin typeface="Arial"/>
            </a:endParaRPr>
          </a:p>
          <a:p>
            <a:r>
              <a:rPr lang="en-US" sz="2400">
                <a:latin typeface="Arial"/>
                <a:cs typeface="Arial"/>
              </a:rPr>
              <a:t>  }else{</a:t>
            </a:r>
          </a:p>
          <a:p>
            <a:r>
              <a:rPr lang="en-US" sz="2400">
                <a:latin typeface="Arial"/>
                <a:cs typeface="Arial"/>
              </a:rPr>
              <a:t>   </a:t>
            </a:r>
            <a:r>
              <a:rPr lang="en-US" sz="2400" err="1">
                <a:latin typeface="Arial"/>
                <a:cs typeface="Arial"/>
              </a:rPr>
              <a:t>digitalWrite</a:t>
            </a:r>
            <a:r>
              <a:rPr lang="en-US" sz="2400">
                <a:latin typeface="Arial"/>
                <a:cs typeface="Arial"/>
              </a:rPr>
              <a:t>(waterpump2,HIGH );   </a:t>
            </a:r>
            <a:r>
              <a:rPr lang="en-US" sz="2400" err="1">
                <a:latin typeface="Arial"/>
                <a:cs typeface="Arial"/>
              </a:rPr>
              <a:t>Serial.println</a:t>
            </a:r>
            <a:r>
              <a:rPr lang="en-US" sz="2400">
                <a:latin typeface="Arial"/>
                <a:cs typeface="Arial"/>
              </a:rPr>
              <a:t>("Pump 2 Off");</a:t>
            </a:r>
            <a:endParaRPr lang="en-US" sz="2400">
              <a:latin typeface="Arial"/>
            </a:endParaRPr>
          </a:p>
          <a:p>
            <a:r>
              <a:rPr lang="en-US" sz="2400">
                <a:latin typeface="Arial"/>
                <a:cs typeface="Arial"/>
              </a:rPr>
              <a:t>  }</a:t>
            </a:r>
          </a:p>
          <a:p>
            <a:r>
              <a:rPr lang="en-US" sz="2400">
                <a:latin typeface="Arial"/>
                <a:cs typeface="Arial"/>
              </a:rPr>
              <a:t>  delay(1000); // Adjust the delay as needed</a:t>
            </a:r>
            <a:endParaRPr lang="en-US" sz="2400">
              <a:latin typeface="Arial"/>
            </a:endParaRPr>
          </a:p>
          <a:p>
            <a:r>
              <a:rPr lang="en-US" sz="2400">
                <a:latin typeface="Arial"/>
                <a:cs typeface="Arial"/>
              </a:rPr>
              <a:t>}</a:t>
            </a:r>
            <a:endParaRPr lang="en-US" sz="2400">
              <a:latin typeface="Arial"/>
            </a:endParaRPr>
          </a:p>
          <a:p>
            <a:endParaRPr lang="en-US" sz="2400">
              <a:solidFill>
                <a:srgbClr val="000000"/>
              </a:solidFill>
              <a:latin typeface="Arial"/>
            </a:endParaRPr>
          </a:p>
          <a:p>
            <a:pPr marL="0" indent="0"/>
            <a:endParaRPr lang="en-US" sz="2400">
              <a:latin typeface="Arial"/>
              <a:cs typeface="Arial"/>
            </a:endParaRPr>
          </a:p>
          <a:p>
            <a:pPr marL="0" indent="0"/>
            <a:br>
              <a:rPr lang="en-US"/>
            </a:br>
            <a:endParaRPr lang="en-US" sz="2400"/>
          </a:p>
          <a:p>
            <a:pPr marL="0" indent="0">
              <a:lnSpc>
                <a:spcPct val="80000"/>
              </a:lnSpc>
              <a:spcBef>
                <a:spcPct val="20000"/>
              </a:spcBef>
            </a:pPr>
            <a:endParaRPr lang="en-US" altLang="en-US" sz="2400">
              <a:solidFill>
                <a:schemeClr val="accent5">
                  <a:lumMod val="75000"/>
                </a:schemeClr>
              </a:solidFill>
            </a:endParaRPr>
          </a:p>
        </p:txBody>
      </p:sp>
      <p:sp>
        <p:nvSpPr>
          <p:cNvPr id="4" name="TextBox 3">
            <a:extLst>
              <a:ext uri="{FF2B5EF4-FFF2-40B4-BE49-F238E27FC236}">
                <a16:creationId xmlns:a16="http://schemas.microsoft.com/office/drawing/2014/main" id="{79B1BF94-B64A-A35B-8F12-1CED227792A3}"/>
              </a:ext>
            </a:extLst>
          </p:cNvPr>
          <p:cNvSpPr txBox="1"/>
          <p:nvPr/>
        </p:nvSpPr>
        <p:spPr>
          <a:xfrm>
            <a:off x="6915071" y="1215290"/>
            <a:ext cx="2743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b="1">
                <a:solidFill>
                  <a:schemeClr val="accent2"/>
                </a:solidFill>
                <a:latin typeface="Arial"/>
                <a:cs typeface="Arial"/>
              </a:rPr>
              <a:t>Code</a:t>
            </a:r>
            <a:endParaRPr lang="en-US">
              <a:solidFill>
                <a:schemeClr val="accent2"/>
              </a:solidFill>
            </a:endParaRPr>
          </a:p>
        </p:txBody>
      </p:sp>
    </p:spTree>
    <p:extLst>
      <p:ext uri="{BB962C8B-B14F-4D97-AF65-F5344CB8AC3E}">
        <p14:creationId xmlns:p14="http://schemas.microsoft.com/office/powerpoint/2010/main" val="3486473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47017" y="4774377"/>
            <a:ext cx="8189768" cy="454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lnSpc>
                <a:spcPct val="80000"/>
              </a:lnSpc>
            </a:pPr>
            <a:endParaRPr lang="en-US" altLang="en-US" sz="2400"/>
          </a:p>
        </p:txBody>
      </p:sp>
      <p:sp>
        <p:nvSpPr>
          <p:cNvPr id="22532" name="Oval 3" descr="Parchment"/>
          <p:cNvSpPr>
            <a:spLocks noChangeArrowheads="1"/>
          </p:cNvSpPr>
          <p:nvPr/>
        </p:nvSpPr>
        <p:spPr bwMode="auto">
          <a:xfrm>
            <a:off x="1895302" y="529590"/>
            <a:ext cx="13582996" cy="982587"/>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600" b="1">
                <a:solidFill>
                  <a:srgbClr val="0070C0"/>
                </a:solidFill>
                <a:latin typeface="Comic Sans MS" panose="030F0702030302020204" pitchFamily="66" charset="0"/>
              </a:rPr>
              <a:t>Results and Discussions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12</a:t>
            </a:fld>
            <a:endParaRPr lang="en-US"/>
          </a:p>
        </p:txBody>
      </p:sp>
      <p:graphicFrame>
        <p:nvGraphicFramePr>
          <p:cNvPr id="2" name="Table 1">
            <a:extLst>
              <a:ext uri="{FF2B5EF4-FFF2-40B4-BE49-F238E27FC236}">
                <a16:creationId xmlns:a16="http://schemas.microsoft.com/office/drawing/2014/main" id="{F30BEBA2-EF8F-451D-8FB3-B43D8FCA005D}"/>
              </a:ext>
            </a:extLst>
          </p:cNvPr>
          <p:cNvGraphicFramePr>
            <a:graphicFrameLocks noGrp="1"/>
          </p:cNvGraphicFramePr>
          <p:nvPr>
            <p:extLst>
              <p:ext uri="{D42A27DB-BD31-4B8C-83A1-F6EECF244321}">
                <p14:modId xmlns:p14="http://schemas.microsoft.com/office/powerpoint/2010/main" val="492885739"/>
              </p:ext>
            </p:extLst>
          </p:nvPr>
        </p:nvGraphicFramePr>
        <p:xfrm>
          <a:off x="454969" y="1873717"/>
          <a:ext cx="7362035" cy="5463784"/>
        </p:xfrm>
        <a:graphic>
          <a:graphicData uri="http://schemas.openxmlformats.org/drawingml/2006/table">
            <a:tbl>
              <a:tblPr firstRow="1" firstCol="1" bandRow="1">
                <a:tableStyleId>{7DF18680-E054-41AD-8BC1-D1AEF772440D}</a:tableStyleId>
              </a:tblPr>
              <a:tblGrid>
                <a:gridCol w="1707499">
                  <a:extLst>
                    <a:ext uri="{9D8B030D-6E8A-4147-A177-3AD203B41FA5}">
                      <a16:colId xmlns:a16="http://schemas.microsoft.com/office/drawing/2014/main" val="3738764306"/>
                    </a:ext>
                  </a:extLst>
                </a:gridCol>
                <a:gridCol w="1187187">
                  <a:extLst>
                    <a:ext uri="{9D8B030D-6E8A-4147-A177-3AD203B41FA5}">
                      <a16:colId xmlns:a16="http://schemas.microsoft.com/office/drawing/2014/main" val="1513319173"/>
                    </a:ext>
                  </a:extLst>
                </a:gridCol>
                <a:gridCol w="1467131">
                  <a:extLst>
                    <a:ext uri="{9D8B030D-6E8A-4147-A177-3AD203B41FA5}">
                      <a16:colId xmlns:a16="http://schemas.microsoft.com/office/drawing/2014/main" val="3407085672"/>
                    </a:ext>
                  </a:extLst>
                </a:gridCol>
                <a:gridCol w="1039159">
                  <a:extLst>
                    <a:ext uri="{9D8B030D-6E8A-4147-A177-3AD203B41FA5}">
                      <a16:colId xmlns:a16="http://schemas.microsoft.com/office/drawing/2014/main" val="236349740"/>
                    </a:ext>
                  </a:extLst>
                </a:gridCol>
                <a:gridCol w="1961059">
                  <a:extLst>
                    <a:ext uri="{9D8B030D-6E8A-4147-A177-3AD203B41FA5}">
                      <a16:colId xmlns:a16="http://schemas.microsoft.com/office/drawing/2014/main" val="1162420059"/>
                    </a:ext>
                  </a:extLst>
                </a:gridCol>
              </a:tblGrid>
              <a:tr h="725919">
                <a:tc gridSpan="5">
                  <a:txBody>
                    <a:bodyPr/>
                    <a:lstStyle/>
                    <a:p>
                      <a:pPr marL="0" marR="0" algn="ctr">
                        <a:lnSpc>
                          <a:spcPct val="105000"/>
                        </a:lnSpc>
                        <a:spcBef>
                          <a:spcPts val="0"/>
                        </a:spcBef>
                        <a:spcAft>
                          <a:spcPts val="0"/>
                        </a:spcAft>
                      </a:pPr>
                      <a:r>
                        <a:rPr lang="en-US" sz="3200">
                          <a:effectLst/>
                          <a:latin typeface="Arial" panose="020B0604020202020204" pitchFamily="34" charset="0"/>
                          <a:cs typeface="Arial" panose="020B0604020202020204" pitchFamily="34" charset="0"/>
                        </a:rPr>
                        <a:t>Standard Data of Plant</a:t>
                      </a:r>
                      <a:endParaRPr lang="en-US" sz="32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66241254"/>
                  </a:ext>
                </a:extLst>
              </a:tr>
              <a:tr h="3195451">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Plant</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1600">
                          <a:effectLst/>
                          <a:latin typeface="Arial" panose="020B0604020202020204" pitchFamily="34" charset="0"/>
                          <a:cs typeface="Arial" panose="020B0604020202020204" pitchFamily="34" charset="0"/>
                        </a:rPr>
                        <a:t>Soil Moisturizer (%)</a:t>
                      </a:r>
                      <a:endParaRPr lang="en-US" sz="1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1600">
                          <a:effectLst/>
                          <a:latin typeface="Arial" panose="020B0604020202020204" pitchFamily="34" charset="0"/>
                          <a:cs typeface="Arial" panose="020B0604020202020204" pitchFamily="34" charset="0"/>
                        </a:rPr>
                        <a:t>Temperature (degree Celsius)</a:t>
                      </a:r>
                      <a:endParaRPr lang="en-US" sz="1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1600">
                          <a:effectLst/>
                          <a:latin typeface="Arial" panose="020B0604020202020204" pitchFamily="34" charset="0"/>
                          <a:cs typeface="Arial" panose="020B0604020202020204" pitchFamily="34" charset="0"/>
                        </a:rPr>
                        <a:t>Humidity (%)</a:t>
                      </a:r>
                      <a:endParaRPr lang="en-US" sz="1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1600">
                          <a:effectLst/>
                          <a:latin typeface="Arial" panose="020B0604020202020204" pitchFamily="34" charset="0"/>
                          <a:cs typeface="Arial" panose="020B0604020202020204" pitchFamily="34" charset="0"/>
                        </a:rPr>
                        <a:t>Water Temperature (degree Celsius)</a:t>
                      </a:r>
                      <a:endParaRPr lang="en-US" sz="1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23010740"/>
                  </a:ext>
                </a:extLst>
              </a:tr>
              <a:tr h="771207">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Tomato</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41</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20-30</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50-70</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15-25</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2380987892"/>
                  </a:ext>
                </a:extLst>
              </a:tr>
              <a:tr h="771207">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Aloe vera</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31</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18-27</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30-50</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algn="ctr">
                        <a:lnSpc>
                          <a:spcPct val="105000"/>
                        </a:lnSpc>
                        <a:spcBef>
                          <a:spcPts val="0"/>
                        </a:spcBef>
                        <a:spcAft>
                          <a:spcPts val="0"/>
                        </a:spcAft>
                      </a:pPr>
                      <a:r>
                        <a:rPr lang="en-US" sz="2600">
                          <a:effectLst/>
                          <a:latin typeface="Arial" panose="020B0604020202020204" pitchFamily="34" charset="0"/>
                          <a:cs typeface="Arial" panose="020B0604020202020204" pitchFamily="34" charset="0"/>
                        </a:rPr>
                        <a:t>18-25</a:t>
                      </a:r>
                      <a:endParaRPr lang="en-US" sz="26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4014593373"/>
                  </a:ext>
                </a:extLst>
              </a:tr>
            </a:tbl>
          </a:graphicData>
        </a:graphic>
      </p:graphicFrame>
      <p:graphicFrame>
        <p:nvGraphicFramePr>
          <p:cNvPr id="4" name="Table 3">
            <a:extLst>
              <a:ext uri="{FF2B5EF4-FFF2-40B4-BE49-F238E27FC236}">
                <a16:creationId xmlns:a16="http://schemas.microsoft.com/office/drawing/2014/main" id="{997D1491-41BC-4038-96DD-47E3BE7F5EF1}"/>
              </a:ext>
            </a:extLst>
          </p:cNvPr>
          <p:cNvGraphicFramePr>
            <a:graphicFrameLocks noGrp="1"/>
          </p:cNvGraphicFramePr>
          <p:nvPr>
            <p:extLst>
              <p:ext uri="{D42A27DB-BD31-4B8C-83A1-F6EECF244321}">
                <p14:modId xmlns:p14="http://schemas.microsoft.com/office/powerpoint/2010/main" val="2294200773"/>
              </p:ext>
            </p:extLst>
          </p:nvPr>
        </p:nvGraphicFramePr>
        <p:xfrm>
          <a:off x="8010346" y="3021980"/>
          <a:ext cx="7993885" cy="4349431"/>
        </p:xfrm>
        <a:graphic>
          <a:graphicData uri="http://schemas.openxmlformats.org/drawingml/2006/table">
            <a:tbl>
              <a:tblPr firstRow="1" firstCol="1" bandRow="1">
                <a:tableStyleId>{93296810-A885-4BE3-A3E7-6D5BEEA58F35}</a:tableStyleId>
              </a:tblPr>
              <a:tblGrid>
                <a:gridCol w="2296470">
                  <a:extLst>
                    <a:ext uri="{9D8B030D-6E8A-4147-A177-3AD203B41FA5}">
                      <a16:colId xmlns:a16="http://schemas.microsoft.com/office/drawing/2014/main" val="647023140"/>
                    </a:ext>
                  </a:extLst>
                </a:gridCol>
                <a:gridCol w="2294879">
                  <a:extLst>
                    <a:ext uri="{9D8B030D-6E8A-4147-A177-3AD203B41FA5}">
                      <a16:colId xmlns:a16="http://schemas.microsoft.com/office/drawing/2014/main" val="470165872"/>
                    </a:ext>
                  </a:extLst>
                </a:gridCol>
                <a:gridCol w="1758560">
                  <a:extLst>
                    <a:ext uri="{9D8B030D-6E8A-4147-A177-3AD203B41FA5}">
                      <a16:colId xmlns:a16="http://schemas.microsoft.com/office/drawing/2014/main" val="4062028605"/>
                    </a:ext>
                  </a:extLst>
                </a:gridCol>
                <a:gridCol w="1643976">
                  <a:extLst>
                    <a:ext uri="{9D8B030D-6E8A-4147-A177-3AD203B41FA5}">
                      <a16:colId xmlns:a16="http://schemas.microsoft.com/office/drawing/2014/main" val="998588780"/>
                    </a:ext>
                  </a:extLst>
                </a:gridCol>
              </a:tblGrid>
              <a:tr h="769364">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Soil Moisture (%)</a:t>
                      </a:r>
                    </a:p>
                  </a:txBody>
                  <a:tcPr marL="68580" marR="68580" marT="0" marB="0" anchor="ctr"/>
                </a:tc>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Water Temperature</a:t>
                      </a:r>
                    </a:p>
                  </a:txBody>
                  <a:tcPr marL="68580" marR="68580" marT="0" marB="0" anchor="ctr"/>
                </a:tc>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Motor number</a:t>
                      </a:r>
                    </a:p>
                  </a:txBody>
                  <a:tcPr marL="68580" marR="68580" marT="0" marB="0" anchor="ctr"/>
                </a:tc>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Status</a:t>
                      </a:r>
                    </a:p>
                  </a:txBody>
                  <a:tcPr marL="68580" marR="68580" marT="0" marB="0" anchor="ctr"/>
                </a:tc>
                <a:extLst>
                  <a:ext uri="{0D108BD9-81ED-4DB2-BD59-A6C34878D82A}">
                    <a16:rowId xmlns:a16="http://schemas.microsoft.com/office/drawing/2014/main" val="261022526"/>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60</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1</a:t>
                      </a:r>
                    </a:p>
                  </a:txBody>
                  <a:tcPr marL="68580" marR="68580" marT="0" marB="0" anchor="ctr"/>
                </a:tc>
                <a:tc>
                  <a:txBody>
                    <a:bodyPr/>
                    <a:lstStyle/>
                    <a:p>
                      <a:pPr marL="0" marR="0" algn="ctr">
                        <a:lnSpc>
                          <a:spcPct val="105000"/>
                        </a:lnSpc>
                        <a:spcBef>
                          <a:spcPts val="0"/>
                        </a:spcBef>
                        <a:spcAft>
                          <a:spcPts val="0"/>
                        </a:spcAft>
                      </a:pPr>
                      <a:r>
                        <a:rPr lang="en-US" sz="2600" kern="1200">
                          <a:solidFill>
                            <a:srgbClr val="FF0000"/>
                          </a:solidFill>
                          <a:effectLst/>
                          <a:latin typeface="Arial" panose="020B0604020202020204" pitchFamily="34" charset="0"/>
                          <a:ea typeface="+mn-ea"/>
                          <a:cs typeface="Arial" panose="020B0604020202020204" pitchFamily="34" charset="0"/>
                        </a:rPr>
                        <a:t>Off</a:t>
                      </a:r>
                    </a:p>
                  </a:txBody>
                  <a:tcPr marL="68580" marR="68580" marT="0" marB="0" anchor="ctr"/>
                </a:tc>
                <a:extLst>
                  <a:ext uri="{0D108BD9-81ED-4DB2-BD59-A6C34878D82A}">
                    <a16:rowId xmlns:a16="http://schemas.microsoft.com/office/drawing/2014/main" val="60766037"/>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60</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2</a:t>
                      </a:r>
                    </a:p>
                  </a:txBody>
                  <a:tcPr marL="68580" marR="68580" marT="0" marB="0" anchor="ctr"/>
                </a:tc>
                <a:tc>
                  <a:txBody>
                    <a:bodyPr/>
                    <a:lstStyle/>
                    <a:p>
                      <a:pPr marL="0" marR="0" algn="ctr">
                        <a:lnSpc>
                          <a:spcPct val="105000"/>
                        </a:lnSpc>
                        <a:spcBef>
                          <a:spcPts val="0"/>
                        </a:spcBef>
                        <a:spcAft>
                          <a:spcPts val="0"/>
                        </a:spcAft>
                      </a:pPr>
                      <a:r>
                        <a:rPr lang="en-US" sz="2600" kern="1200">
                          <a:solidFill>
                            <a:srgbClr val="FF0000"/>
                          </a:solidFill>
                          <a:effectLst/>
                          <a:latin typeface="Arial" panose="020B0604020202020204" pitchFamily="34" charset="0"/>
                          <a:ea typeface="+mn-ea"/>
                          <a:cs typeface="Arial" panose="020B0604020202020204" pitchFamily="34" charset="0"/>
                        </a:rPr>
                        <a:t>Off</a:t>
                      </a:r>
                    </a:p>
                  </a:txBody>
                  <a:tcPr marL="68580" marR="68580" marT="0" marB="0" anchor="ctr"/>
                </a:tc>
                <a:extLst>
                  <a:ext uri="{0D108BD9-81ED-4DB2-BD59-A6C34878D82A}">
                    <a16:rowId xmlns:a16="http://schemas.microsoft.com/office/drawing/2014/main" val="1564343507"/>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45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1</a:t>
                      </a:r>
                    </a:p>
                  </a:txBody>
                  <a:tcPr marL="68580" marR="68580" marT="0" marB="0" anchor="ctr"/>
                </a:tc>
                <a:tc>
                  <a:txBody>
                    <a:bodyPr/>
                    <a:lstStyle/>
                    <a:p>
                      <a:pPr marL="0" marR="0" algn="ctr">
                        <a:lnSpc>
                          <a:spcPct val="105000"/>
                        </a:lnSpc>
                        <a:spcBef>
                          <a:spcPts val="0"/>
                        </a:spcBef>
                        <a:spcAft>
                          <a:spcPts val="0"/>
                        </a:spcAft>
                      </a:pPr>
                      <a:r>
                        <a:rPr lang="en-US" sz="2600" kern="1200">
                          <a:solidFill>
                            <a:srgbClr val="FF0000"/>
                          </a:solidFill>
                          <a:effectLst/>
                          <a:latin typeface="Arial" panose="020B0604020202020204" pitchFamily="34" charset="0"/>
                          <a:ea typeface="+mn-ea"/>
                          <a:cs typeface="Arial" panose="020B0604020202020204" pitchFamily="34" charset="0"/>
                        </a:rPr>
                        <a:t>Off</a:t>
                      </a:r>
                    </a:p>
                  </a:txBody>
                  <a:tcPr marL="68580" marR="68580" marT="0" marB="0" anchor="ctr"/>
                </a:tc>
                <a:extLst>
                  <a:ext uri="{0D108BD9-81ED-4DB2-BD59-A6C34878D82A}">
                    <a16:rowId xmlns:a16="http://schemas.microsoft.com/office/drawing/2014/main" val="1336702933"/>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45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2</a:t>
                      </a:r>
                    </a:p>
                  </a:txBody>
                  <a:tcPr marL="68580" marR="68580" marT="0" marB="0" anchor="ctr"/>
                </a:tc>
                <a:tc>
                  <a:txBody>
                    <a:bodyPr/>
                    <a:lstStyle/>
                    <a:p>
                      <a:pPr marL="0" marR="0" algn="ctr">
                        <a:lnSpc>
                          <a:spcPct val="105000"/>
                        </a:lnSpc>
                        <a:spcBef>
                          <a:spcPts val="0"/>
                        </a:spcBef>
                        <a:spcAft>
                          <a:spcPts val="0"/>
                        </a:spcAft>
                      </a:pPr>
                      <a:r>
                        <a:rPr lang="en-US" sz="2600" kern="1200">
                          <a:solidFill>
                            <a:srgbClr val="FF0000"/>
                          </a:solidFill>
                          <a:effectLst/>
                          <a:latin typeface="Arial" panose="020B0604020202020204" pitchFamily="34" charset="0"/>
                          <a:ea typeface="+mn-ea"/>
                          <a:cs typeface="Arial" panose="020B0604020202020204" pitchFamily="34" charset="0"/>
                        </a:rPr>
                        <a:t>Off</a:t>
                      </a:r>
                    </a:p>
                  </a:txBody>
                  <a:tcPr marL="68580" marR="68580" marT="0" marB="0" anchor="ctr"/>
                </a:tc>
                <a:extLst>
                  <a:ext uri="{0D108BD9-81ED-4DB2-BD59-A6C34878D82A}">
                    <a16:rowId xmlns:a16="http://schemas.microsoft.com/office/drawing/2014/main" val="1697723777"/>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40</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1</a:t>
                      </a:r>
                    </a:p>
                  </a:txBody>
                  <a:tcPr marL="68580" marR="68580" marT="0" marB="0" anchor="ctr"/>
                </a:tc>
                <a:tc>
                  <a:txBody>
                    <a:bodyPr/>
                    <a:lstStyle/>
                    <a:p>
                      <a:pPr marL="0" marR="0" algn="ctr">
                        <a:lnSpc>
                          <a:spcPct val="105000"/>
                        </a:lnSpc>
                        <a:spcBef>
                          <a:spcPts val="0"/>
                        </a:spcBef>
                        <a:spcAft>
                          <a:spcPts val="0"/>
                        </a:spcAft>
                      </a:pPr>
                      <a:r>
                        <a:rPr lang="en-US" sz="2600" b="1" kern="1200">
                          <a:solidFill>
                            <a:srgbClr val="00B050"/>
                          </a:solidFill>
                          <a:effectLst/>
                          <a:latin typeface="Arial" panose="020B0604020202020204" pitchFamily="34" charset="0"/>
                          <a:ea typeface="+mn-ea"/>
                          <a:cs typeface="Arial" panose="020B0604020202020204" pitchFamily="34" charset="0"/>
                        </a:rPr>
                        <a:t>On</a:t>
                      </a:r>
                    </a:p>
                  </a:txBody>
                  <a:tcPr marL="68580" marR="68580" marT="0" marB="0" anchor="ctr"/>
                </a:tc>
                <a:extLst>
                  <a:ext uri="{0D108BD9-81ED-4DB2-BD59-A6C34878D82A}">
                    <a16:rowId xmlns:a16="http://schemas.microsoft.com/office/drawing/2014/main" val="2546375314"/>
                  </a:ext>
                </a:extLst>
              </a:tr>
              <a:tr h="591026">
                <a:tc>
                  <a:txBody>
                    <a:bodyPr/>
                    <a:lstStyle/>
                    <a:p>
                      <a:pPr marL="0" marR="0" algn="ctr">
                        <a:lnSpc>
                          <a:spcPct val="105000"/>
                        </a:lnSpc>
                        <a:spcBef>
                          <a:spcPts val="0"/>
                        </a:spcBef>
                        <a:spcAft>
                          <a:spcPts val="0"/>
                        </a:spcAft>
                      </a:pPr>
                      <a:r>
                        <a:rPr lang="en-US" sz="2600" b="1" kern="1200">
                          <a:solidFill>
                            <a:schemeClr val="lt1"/>
                          </a:solidFill>
                          <a:effectLst/>
                          <a:latin typeface="Arial" panose="020B0604020202020204" pitchFamily="34" charset="0"/>
                          <a:ea typeface="+mn-ea"/>
                          <a:cs typeface="Arial" panose="020B0604020202020204" pitchFamily="34" charset="0"/>
                        </a:rPr>
                        <a:t>40</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25</a:t>
                      </a:r>
                    </a:p>
                  </a:txBody>
                  <a:tcPr marL="68580" marR="68580" marT="0" marB="0" anchor="ctr"/>
                </a:tc>
                <a:tc>
                  <a:txBody>
                    <a:bodyPr/>
                    <a:lstStyle/>
                    <a:p>
                      <a:pPr marL="0" marR="0" algn="ctr">
                        <a:lnSpc>
                          <a:spcPct val="105000"/>
                        </a:lnSpc>
                        <a:spcBef>
                          <a:spcPts val="0"/>
                        </a:spcBef>
                        <a:spcAft>
                          <a:spcPts val="0"/>
                        </a:spcAft>
                      </a:pPr>
                      <a:r>
                        <a:rPr lang="en-US" sz="2600" kern="1200">
                          <a:solidFill>
                            <a:schemeClr val="dk1"/>
                          </a:solidFill>
                          <a:effectLst/>
                          <a:latin typeface="Arial" panose="020B0604020202020204" pitchFamily="34" charset="0"/>
                          <a:ea typeface="+mn-ea"/>
                          <a:cs typeface="Arial" panose="020B0604020202020204" pitchFamily="34" charset="0"/>
                        </a:rPr>
                        <a:t>Motor 2</a:t>
                      </a:r>
                    </a:p>
                  </a:txBody>
                  <a:tcPr marL="68580" marR="68580" marT="0" marB="0" anchor="ctr"/>
                </a:tc>
                <a:tc>
                  <a:txBody>
                    <a:bodyPr/>
                    <a:lstStyle/>
                    <a:p>
                      <a:pPr marL="0" marR="0" algn="ctr">
                        <a:lnSpc>
                          <a:spcPct val="105000"/>
                        </a:lnSpc>
                        <a:spcBef>
                          <a:spcPts val="0"/>
                        </a:spcBef>
                        <a:spcAft>
                          <a:spcPts val="0"/>
                        </a:spcAft>
                      </a:pPr>
                      <a:r>
                        <a:rPr lang="en-US" sz="2600" kern="1200">
                          <a:solidFill>
                            <a:srgbClr val="FF0000"/>
                          </a:solidFill>
                          <a:effectLst/>
                          <a:latin typeface="Arial" panose="020B0604020202020204" pitchFamily="34" charset="0"/>
                          <a:ea typeface="+mn-ea"/>
                          <a:cs typeface="Arial" panose="020B0604020202020204" pitchFamily="34" charset="0"/>
                        </a:rPr>
                        <a:t>Off</a:t>
                      </a:r>
                    </a:p>
                  </a:txBody>
                  <a:tcPr marL="68580" marR="68580" marT="0" marB="0" anchor="ctr"/>
                </a:tc>
                <a:extLst>
                  <a:ext uri="{0D108BD9-81ED-4DB2-BD59-A6C34878D82A}">
                    <a16:rowId xmlns:a16="http://schemas.microsoft.com/office/drawing/2014/main" val="3555089225"/>
                  </a:ext>
                </a:extLst>
              </a:tr>
            </a:tbl>
          </a:graphicData>
        </a:graphic>
      </p:graphicFrame>
      <p:sp>
        <p:nvSpPr>
          <p:cNvPr id="6" name="Rectangle 2">
            <a:extLst>
              <a:ext uri="{FF2B5EF4-FFF2-40B4-BE49-F238E27FC236}">
                <a16:creationId xmlns:a16="http://schemas.microsoft.com/office/drawing/2014/main" id="{2791F309-D314-2F27-D117-B81096DF7A73}"/>
              </a:ext>
            </a:extLst>
          </p:cNvPr>
          <p:cNvSpPr>
            <a:spLocks noChangeArrowheads="1"/>
          </p:cNvSpPr>
          <p:nvPr/>
        </p:nvSpPr>
        <p:spPr bwMode="auto">
          <a:xfrm>
            <a:off x="7911856" y="1873717"/>
            <a:ext cx="3863831" cy="1017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3400">
                <a:solidFill>
                  <a:srgbClr val="00B050"/>
                </a:solidFill>
              </a:rPr>
              <a:t>Motor 1: Tomato</a:t>
            </a:r>
          </a:p>
          <a:p>
            <a:pPr marL="0" indent="0" eaLnBrk="1" hangingPunct="1">
              <a:lnSpc>
                <a:spcPct val="80000"/>
              </a:lnSpc>
              <a:spcBef>
                <a:spcPct val="20000"/>
              </a:spcBef>
            </a:pPr>
            <a:r>
              <a:rPr lang="en-US" altLang="en-US" sz="3400">
                <a:solidFill>
                  <a:srgbClr val="FF0000"/>
                </a:solidFill>
              </a:rPr>
              <a:t>Motor 2: Aloe vera</a:t>
            </a:r>
          </a:p>
        </p:txBody>
      </p:sp>
    </p:spTree>
    <p:extLst>
      <p:ext uri="{BB962C8B-B14F-4D97-AF65-F5344CB8AC3E}">
        <p14:creationId xmlns:p14="http://schemas.microsoft.com/office/powerpoint/2010/main" val="2043916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Results and Discussions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13</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340178" y="3093470"/>
            <a:ext cx="15778843" cy="4454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600">
                <a:solidFill>
                  <a:srgbClr val="FF0000"/>
                </a:solidFill>
              </a:rPr>
              <a:t>Provide Information About Ideal Conditions for Growing Tomato and Aloe Vera Plants.</a:t>
            </a:r>
          </a:p>
          <a:p>
            <a:pPr marL="571500" indent="-571500" eaLnBrk="1" hangingPunct="1">
              <a:lnSpc>
                <a:spcPct val="80000"/>
              </a:lnSpc>
              <a:spcBef>
                <a:spcPct val="20000"/>
              </a:spcBef>
              <a:buFont typeface="Wingdings" panose="05000000000000000000" pitchFamily="2" charset="2"/>
              <a:buChar char="Ø"/>
            </a:pPr>
            <a:r>
              <a:rPr lang="en-US" altLang="en-US" sz="3600">
                <a:solidFill>
                  <a:srgbClr val="00B050"/>
                </a:solidFill>
              </a:rPr>
              <a:t>Highlight Key Factors Affecting Plant Growth: Soil Moisturizer, Temperature, Humidity, and Water Temperature.</a:t>
            </a:r>
          </a:p>
          <a:p>
            <a:pPr marL="571500" indent="-571500" eaLnBrk="1" hangingPunct="1">
              <a:lnSpc>
                <a:spcPct val="80000"/>
              </a:lnSpc>
              <a:spcBef>
                <a:spcPct val="20000"/>
              </a:spcBef>
              <a:buFont typeface="Wingdings" panose="05000000000000000000" pitchFamily="2" charset="2"/>
              <a:buChar char="Ø"/>
            </a:pPr>
            <a:r>
              <a:rPr lang="en-US" altLang="en-US" sz="3600">
                <a:solidFill>
                  <a:srgbClr val="FF0000"/>
                </a:solidFill>
              </a:rPr>
              <a:t>Assist Cultivators in Creating Optimal Environments for These Plants to Thrive.</a:t>
            </a:r>
          </a:p>
          <a:p>
            <a:pPr marL="571500" indent="-571500" eaLnBrk="1" hangingPunct="1">
              <a:lnSpc>
                <a:spcPct val="80000"/>
              </a:lnSpc>
              <a:spcBef>
                <a:spcPct val="20000"/>
              </a:spcBef>
              <a:buFont typeface="Wingdings" panose="05000000000000000000" pitchFamily="2" charset="2"/>
              <a:buChar char="Ø"/>
            </a:pPr>
            <a:r>
              <a:rPr lang="en-US" altLang="en-US" sz="3600">
                <a:solidFill>
                  <a:srgbClr val="7030A0"/>
                </a:solidFill>
              </a:rPr>
              <a:t>Maximize Plant Health and Growth by Following Recommended Guidelines.</a:t>
            </a:r>
          </a:p>
        </p:txBody>
      </p:sp>
      <p:sp>
        <p:nvSpPr>
          <p:cNvPr id="6" name="Rectangle 2">
            <a:extLst>
              <a:ext uri="{FF2B5EF4-FFF2-40B4-BE49-F238E27FC236}">
                <a16:creationId xmlns:a16="http://schemas.microsoft.com/office/drawing/2014/main" id="{87697F00-F6F6-958B-7581-A70CC25A10AA}"/>
              </a:ext>
            </a:extLst>
          </p:cNvPr>
          <p:cNvSpPr>
            <a:spLocks noChangeArrowheads="1"/>
          </p:cNvSpPr>
          <p:nvPr/>
        </p:nvSpPr>
        <p:spPr bwMode="auto">
          <a:xfrm>
            <a:off x="5213020" y="2024889"/>
            <a:ext cx="6033158"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7030A0"/>
                </a:solidFill>
              </a:rPr>
              <a:t>Standard Data of Plant</a:t>
            </a:r>
          </a:p>
        </p:txBody>
      </p:sp>
    </p:spTree>
    <p:extLst>
      <p:ext uri="{BB962C8B-B14F-4D97-AF65-F5344CB8AC3E}">
        <p14:creationId xmlns:p14="http://schemas.microsoft.com/office/powerpoint/2010/main" val="4100195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Results and Discussions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14</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340178" y="3093469"/>
            <a:ext cx="15778843" cy="4606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200">
                <a:solidFill>
                  <a:srgbClr val="FF0000"/>
                </a:solidFill>
              </a:rPr>
              <a:t>Monitor and control irrigation for Tomato and Aloe Vera plants using two motors (Motor 1 and Motor 2).</a:t>
            </a:r>
          </a:p>
          <a:p>
            <a:pPr marL="571500" indent="-571500" eaLnBrk="1" hangingPunct="1">
              <a:lnSpc>
                <a:spcPct val="80000"/>
              </a:lnSpc>
              <a:spcBef>
                <a:spcPct val="20000"/>
              </a:spcBef>
              <a:buFont typeface="Wingdings" panose="05000000000000000000" pitchFamily="2" charset="2"/>
              <a:buChar char="Ø"/>
            </a:pPr>
            <a:r>
              <a:rPr lang="en-US" altLang="en-US" sz="3200">
                <a:solidFill>
                  <a:srgbClr val="00B050"/>
                </a:solidFill>
              </a:rPr>
              <a:t>Track soil moisture percentage and water temperature as key parameters for irrigation decisions.</a:t>
            </a:r>
          </a:p>
          <a:p>
            <a:pPr marL="571500" indent="-571500" eaLnBrk="1" hangingPunct="1">
              <a:lnSpc>
                <a:spcPct val="80000"/>
              </a:lnSpc>
              <a:spcBef>
                <a:spcPct val="20000"/>
              </a:spcBef>
              <a:buFont typeface="Wingdings" panose="05000000000000000000" pitchFamily="2" charset="2"/>
              <a:buChar char="Ø"/>
            </a:pPr>
            <a:r>
              <a:rPr lang="en-US" altLang="en-US" sz="3200">
                <a:solidFill>
                  <a:srgbClr val="7030A0"/>
                </a:solidFill>
              </a:rPr>
              <a:t>Ensure optimal watering conditions for each plant type.</a:t>
            </a:r>
          </a:p>
          <a:p>
            <a:pPr marL="571500" indent="-571500" eaLnBrk="1" hangingPunct="1">
              <a:lnSpc>
                <a:spcPct val="80000"/>
              </a:lnSpc>
              <a:spcBef>
                <a:spcPct val="20000"/>
              </a:spcBef>
              <a:buFont typeface="Wingdings" panose="05000000000000000000" pitchFamily="2" charset="2"/>
              <a:buChar char="Ø"/>
            </a:pPr>
            <a:r>
              <a:rPr lang="en-US" altLang="en-US" sz="3200">
                <a:solidFill>
                  <a:srgbClr val="FF0000"/>
                </a:solidFill>
              </a:rPr>
              <a:t>Maintain suitable soil moisture levels to support plant growth.</a:t>
            </a:r>
          </a:p>
          <a:p>
            <a:pPr marL="571500" indent="-571500" eaLnBrk="1" hangingPunct="1">
              <a:lnSpc>
                <a:spcPct val="80000"/>
              </a:lnSpc>
              <a:spcBef>
                <a:spcPct val="20000"/>
              </a:spcBef>
              <a:buFont typeface="Wingdings" panose="05000000000000000000" pitchFamily="2" charset="2"/>
              <a:buChar char="Ø"/>
            </a:pPr>
            <a:r>
              <a:rPr lang="en-US" altLang="en-US" sz="3200">
                <a:solidFill>
                  <a:srgbClr val="7030A0"/>
                </a:solidFill>
              </a:rPr>
              <a:t>Implement automated on/off status for motors based on plant-specific requirements.</a:t>
            </a:r>
          </a:p>
          <a:p>
            <a:pPr marL="571500" indent="-571500" eaLnBrk="1" hangingPunct="1">
              <a:lnSpc>
                <a:spcPct val="80000"/>
              </a:lnSpc>
              <a:spcBef>
                <a:spcPct val="20000"/>
              </a:spcBef>
              <a:buFont typeface="Wingdings" panose="05000000000000000000" pitchFamily="2" charset="2"/>
              <a:buChar char="Ø"/>
            </a:pPr>
            <a:r>
              <a:rPr lang="en-US" altLang="en-US" sz="3200">
                <a:solidFill>
                  <a:srgbClr val="00B050"/>
                </a:solidFill>
              </a:rPr>
              <a:t>Improve plant health by providing appropriate irrigation tailored to individual plant needs.</a:t>
            </a:r>
          </a:p>
        </p:txBody>
      </p:sp>
      <p:sp>
        <p:nvSpPr>
          <p:cNvPr id="6" name="Rectangle 2">
            <a:extLst>
              <a:ext uri="{FF2B5EF4-FFF2-40B4-BE49-F238E27FC236}">
                <a16:creationId xmlns:a16="http://schemas.microsoft.com/office/drawing/2014/main" id="{87697F00-F6F6-958B-7581-A70CC25A10AA}"/>
              </a:ext>
            </a:extLst>
          </p:cNvPr>
          <p:cNvSpPr>
            <a:spLocks noChangeArrowheads="1"/>
          </p:cNvSpPr>
          <p:nvPr/>
        </p:nvSpPr>
        <p:spPr bwMode="auto">
          <a:xfrm>
            <a:off x="6095382" y="2024889"/>
            <a:ext cx="4268437"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7030A0"/>
                </a:solidFill>
              </a:rPr>
              <a:t>PLANT STATUS</a:t>
            </a:r>
          </a:p>
        </p:txBody>
      </p:sp>
    </p:spTree>
    <p:extLst>
      <p:ext uri="{BB962C8B-B14F-4D97-AF65-F5344CB8AC3E}">
        <p14:creationId xmlns:p14="http://schemas.microsoft.com/office/powerpoint/2010/main" val="3297895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Results and Discussions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15</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556532" y="3398124"/>
            <a:ext cx="15346136" cy="2229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a:solidFill>
                  <a:srgbClr val="FF0000"/>
                </a:solidFill>
              </a:rPr>
              <a:t>Total Cost: </a:t>
            </a:r>
            <a:r>
              <a:rPr lang="en-US" altLang="en-US" sz="4200">
                <a:solidFill>
                  <a:srgbClr val="7030A0"/>
                </a:solidFill>
              </a:rPr>
              <a:t>4650.33</a:t>
            </a:r>
            <a:r>
              <a:rPr lang="en-US" altLang="en-US" sz="4200">
                <a:solidFill>
                  <a:srgbClr val="00B050"/>
                </a:solidFill>
              </a:rPr>
              <a:t> </a:t>
            </a:r>
            <a:r>
              <a:rPr lang="en-US" altLang="en-US" sz="4200"/>
              <a:t>BDT</a:t>
            </a:r>
          </a:p>
          <a:p>
            <a:pPr marL="0" indent="0" eaLnBrk="1" hangingPunct="1">
              <a:lnSpc>
                <a:spcPct val="80000"/>
              </a:lnSpc>
              <a:spcBef>
                <a:spcPct val="20000"/>
              </a:spcBef>
            </a:pPr>
            <a:r>
              <a:rPr lang="en-US" altLang="en-US" sz="4200">
                <a:solidFill>
                  <a:srgbClr val="0000FF"/>
                </a:solidFill>
              </a:rPr>
              <a:t>Final Cost </a:t>
            </a:r>
            <a:r>
              <a:rPr lang="en-US" altLang="en-US" sz="4200"/>
              <a:t>(Including Discounts and Shipping)</a:t>
            </a:r>
            <a:r>
              <a:rPr lang="en-US" altLang="en-US" sz="4200">
                <a:solidFill>
                  <a:srgbClr val="0000FF"/>
                </a:solidFill>
              </a:rPr>
              <a:t>: </a:t>
            </a:r>
            <a:r>
              <a:rPr lang="en-US" altLang="en-US" sz="4200">
                <a:solidFill>
                  <a:srgbClr val="00B050"/>
                </a:solidFill>
              </a:rPr>
              <a:t>4514.14 </a:t>
            </a:r>
            <a:r>
              <a:rPr lang="en-US" altLang="en-US" sz="4200"/>
              <a:t>BDT</a:t>
            </a:r>
          </a:p>
        </p:txBody>
      </p:sp>
      <p:sp>
        <p:nvSpPr>
          <p:cNvPr id="6" name="Rectangle 2">
            <a:extLst>
              <a:ext uri="{FF2B5EF4-FFF2-40B4-BE49-F238E27FC236}">
                <a16:creationId xmlns:a16="http://schemas.microsoft.com/office/drawing/2014/main" id="{87697F00-F6F6-958B-7581-A70CC25A10AA}"/>
              </a:ext>
            </a:extLst>
          </p:cNvPr>
          <p:cNvSpPr>
            <a:spLocks noChangeArrowheads="1"/>
          </p:cNvSpPr>
          <p:nvPr/>
        </p:nvSpPr>
        <p:spPr bwMode="auto">
          <a:xfrm>
            <a:off x="6362391" y="2166403"/>
            <a:ext cx="3734418"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7030A0"/>
                </a:solidFill>
              </a:rPr>
              <a:t>Cost Analysis</a:t>
            </a:r>
          </a:p>
        </p:txBody>
      </p:sp>
    </p:spTree>
    <p:extLst>
      <p:ext uri="{BB962C8B-B14F-4D97-AF65-F5344CB8AC3E}">
        <p14:creationId xmlns:p14="http://schemas.microsoft.com/office/powerpoint/2010/main" val="12213877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Results and Discussions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16</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596674" y="3093469"/>
            <a:ext cx="15265853" cy="4606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400">
                <a:solidFill>
                  <a:srgbClr val="00B050"/>
                </a:solidFill>
              </a:rPr>
              <a:t>Automated plant watering system offers valuable solutions for plant care challenges.</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7030A0"/>
                </a:solidFill>
              </a:rPr>
              <a:t>Limitations include lack of remote functionality for watering and sensor data monitoring.</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Absence of remote features restricts user convenience and accessibility.</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B050"/>
                </a:solidFill>
              </a:rPr>
              <a:t>System lacks a mobile or computer interface for enhanced user interaction.</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7030A0"/>
                </a:solidFill>
              </a:rPr>
              <a:t>Addition of a user-friendly application could empower effective plant care management.</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Identified limitations highlight potential for refining and expanding system capabilities to better serve user needs.</a:t>
            </a:r>
          </a:p>
        </p:txBody>
      </p:sp>
      <p:sp>
        <p:nvSpPr>
          <p:cNvPr id="6" name="Rectangle 2">
            <a:extLst>
              <a:ext uri="{FF2B5EF4-FFF2-40B4-BE49-F238E27FC236}">
                <a16:creationId xmlns:a16="http://schemas.microsoft.com/office/drawing/2014/main" id="{87697F00-F6F6-958B-7581-A70CC25A10AA}"/>
              </a:ext>
            </a:extLst>
          </p:cNvPr>
          <p:cNvSpPr>
            <a:spLocks noChangeArrowheads="1"/>
          </p:cNvSpPr>
          <p:nvPr/>
        </p:nvSpPr>
        <p:spPr bwMode="auto">
          <a:xfrm>
            <a:off x="6694406" y="2024889"/>
            <a:ext cx="3070389"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7030A0"/>
                </a:solidFill>
              </a:rPr>
              <a:t>Limitations</a:t>
            </a:r>
          </a:p>
        </p:txBody>
      </p:sp>
    </p:spTree>
    <p:extLst>
      <p:ext uri="{BB962C8B-B14F-4D97-AF65-F5344CB8AC3E}">
        <p14:creationId xmlns:p14="http://schemas.microsoft.com/office/powerpoint/2010/main" val="1492593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Conclusion and Future Endeavors </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17</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815408" y="1950468"/>
            <a:ext cx="15273678" cy="596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Significance: Addresses Plant Care and Irrigation Challenges through Automation.</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B050"/>
                </a:solidFill>
              </a:rPr>
              <a:t>Components: Integrates Environmental Sensors, Decision Algorithms, and Automation Mechanisms.</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7030A0"/>
                </a:solidFill>
              </a:rPr>
              <a:t>Potential: Optimizes Watering Practices and Improves Overall Plant Health.</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B050"/>
                </a:solidFill>
              </a:rPr>
              <a:t>Benefits: Enhances Efficiency and Reduces Manual Intervention.</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Limitations:</a:t>
            </a:r>
          </a:p>
          <a:p>
            <a:pPr marL="857250" lvl="1" indent="-457200" eaLnBrk="1" hangingPunct="1">
              <a:lnSpc>
                <a:spcPct val="80000"/>
              </a:lnSpc>
              <a:spcBef>
                <a:spcPct val="20000"/>
              </a:spcBef>
              <a:buFont typeface="Courier New" panose="02070309020205020404" pitchFamily="49" charset="0"/>
              <a:buChar char="o"/>
            </a:pPr>
            <a:r>
              <a:rPr lang="en-US" altLang="en-US" sz="3400">
                <a:solidFill>
                  <a:srgbClr val="FF0000"/>
                </a:solidFill>
              </a:rPr>
              <a:t>Lack of Remote Functionality: Hinders Control and Monitoring From a Distance.</a:t>
            </a:r>
          </a:p>
          <a:p>
            <a:pPr marL="857250" lvl="1" indent="-457200" eaLnBrk="1" hangingPunct="1">
              <a:lnSpc>
                <a:spcPct val="80000"/>
              </a:lnSpc>
              <a:spcBef>
                <a:spcPct val="20000"/>
              </a:spcBef>
              <a:buFont typeface="Courier New" panose="02070309020205020404" pitchFamily="49" charset="0"/>
              <a:buChar char="o"/>
            </a:pPr>
            <a:r>
              <a:rPr lang="en-US" altLang="en-US" sz="3400">
                <a:solidFill>
                  <a:srgbClr val="FF0000"/>
                </a:solidFill>
              </a:rPr>
              <a:t>Absence of User Interface: Limits Usability and User Interaction.</a:t>
            </a:r>
          </a:p>
          <a:p>
            <a:pPr marL="571500" indent="-571500" eaLnBrk="1" hangingPunct="1">
              <a:lnSpc>
                <a:spcPct val="80000"/>
              </a:lnSpc>
              <a:spcBef>
                <a:spcPct val="20000"/>
              </a:spcBef>
              <a:buFont typeface="Wingdings" panose="05000000000000000000" pitchFamily="2" charset="2"/>
              <a:buChar char="Ø"/>
            </a:pPr>
            <a:r>
              <a:rPr lang="en-US" altLang="en-US" sz="3400">
                <a:solidFill>
                  <a:srgbClr val="7030A0"/>
                </a:solidFill>
              </a:rPr>
              <a:t>Future Directions: Consider Adding Remote Access and User-friendly Interface Features.</a:t>
            </a:r>
          </a:p>
        </p:txBody>
      </p:sp>
    </p:spTree>
    <p:extLst>
      <p:ext uri="{BB962C8B-B14F-4D97-AF65-F5344CB8AC3E}">
        <p14:creationId xmlns:p14="http://schemas.microsoft.com/office/powerpoint/2010/main" val="461242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Conclusion and Future Endeavors </a:t>
            </a:r>
          </a:p>
        </p:txBody>
      </p:sp>
      <p:sp>
        <p:nvSpPr>
          <p:cNvPr id="3" name="Slide Number Placeholder 2"/>
          <p:cNvSpPr>
            <a:spLocks noGrp="1"/>
          </p:cNvSpPr>
          <p:nvPr>
            <p:ph type="sldNum" sz="quarter" idx="12"/>
          </p:nvPr>
        </p:nvSpPr>
        <p:spPr/>
        <p:txBody>
          <a:bodyPr/>
          <a:lstStyle/>
          <a:p>
            <a:fld id="{48F63A3B-78C7-47BE-AE5E-E10140E04643}" type="slidenum">
              <a:rPr lang="en-US" smtClean="0"/>
              <a:pPr/>
              <a:t>18</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6727371" y="2973727"/>
            <a:ext cx="5379583" cy="4606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ü"/>
            </a:pPr>
            <a:r>
              <a:rPr lang="en-US" altLang="en-US" sz="3400">
                <a:solidFill>
                  <a:srgbClr val="0000FF"/>
                </a:solidFill>
              </a:rPr>
              <a:t>Remote Connectivity</a:t>
            </a:r>
          </a:p>
          <a:p>
            <a:pPr marL="571500" indent="-571500" eaLnBrk="1" hangingPunct="1">
              <a:lnSpc>
                <a:spcPct val="80000"/>
              </a:lnSpc>
              <a:spcBef>
                <a:spcPct val="20000"/>
              </a:spcBef>
              <a:buFont typeface="Wingdings" panose="05000000000000000000" pitchFamily="2" charset="2"/>
              <a:buChar char="ü"/>
            </a:pPr>
            <a:endParaRPr lang="en-US" altLang="en-US" sz="3400">
              <a:solidFill>
                <a:srgbClr val="00B050"/>
              </a:solidFill>
            </a:endParaRPr>
          </a:p>
          <a:p>
            <a:pPr marL="571500" indent="-571500" eaLnBrk="1" hangingPunct="1">
              <a:lnSpc>
                <a:spcPct val="80000"/>
              </a:lnSpc>
              <a:spcBef>
                <a:spcPct val="20000"/>
              </a:spcBef>
              <a:buFont typeface="Wingdings" panose="05000000000000000000" pitchFamily="2" charset="2"/>
              <a:buChar char="ü"/>
            </a:pPr>
            <a:r>
              <a:rPr lang="en-US" altLang="en-US" sz="3400">
                <a:solidFill>
                  <a:srgbClr val="00B050"/>
                </a:solidFill>
              </a:rPr>
              <a:t>User-Friendly Interface</a:t>
            </a:r>
          </a:p>
          <a:p>
            <a:pPr marL="571500" indent="-571500" eaLnBrk="1" hangingPunct="1">
              <a:lnSpc>
                <a:spcPct val="80000"/>
              </a:lnSpc>
              <a:spcBef>
                <a:spcPct val="20000"/>
              </a:spcBef>
              <a:buFont typeface="Wingdings" panose="05000000000000000000" pitchFamily="2" charset="2"/>
              <a:buChar char="ü"/>
            </a:pPr>
            <a:endParaRPr lang="en-US" altLang="en-US" sz="3400">
              <a:solidFill>
                <a:srgbClr val="00B050"/>
              </a:solidFill>
            </a:endParaRPr>
          </a:p>
          <a:p>
            <a:pPr marL="571500" indent="-571500" eaLnBrk="1" hangingPunct="1">
              <a:lnSpc>
                <a:spcPct val="80000"/>
              </a:lnSpc>
              <a:spcBef>
                <a:spcPct val="20000"/>
              </a:spcBef>
              <a:buFont typeface="Wingdings" panose="05000000000000000000" pitchFamily="2" charset="2"/>
              <a:buChar char="ü"/>
            </a:pPr>
            <a:r>
              <a:rPr lang="en-US" altLang="en-US" sz="3400">
                <a:solidFill>
                  <a:srgbClr val="0000FF"/>
                </a:solidFill>
              </a:rPr>
              <a:t>Data Analytics</a:t>
            </a:r>
          </a:p>
          <a:p>
            <a:pPr marL="571500" indent="-571500" eaLnBrk="1" hangingPunct="1">
              <a:lnSpc>
                <a:spcPct val="80000"/>
              </a:lnSpc>
              <a:spcBef>
                <a:spcPct val="20000"/>
              </a:spcBef>
              <a:buFont typeface="Wingdings" panose="05000000000000000000" pitchFamily="2" charset="2"/>
              <a:buChar char="ü"/>
            </a:pPr>
            <a:endParaRPr lang="en-US" altLang="en-US" sz="3400">
              <a:solidFill>
                <a:srgbClr val="00B050"/>
              </a:solidFill>
            </a:endParaRPr>
          </a:p>
          <a:p>
            <a:pPr marL="571500" indent="-571500" eaLnBrk="1" hangingPunct="1">
              <a:lnSpc>
                <a:spcPct val="80000"/>
              </a:lnSpc>
              <a:spcBef>
                <a:spcPct val="20000"/>
              </a:spcBef>
              <a:buFont typeface="Wingdings" panose="05000000000000000000" pitchFamily="2" charset="2"/>
              <a:buChar char="ü"/>
            </a:pPr>
            <a:r>
              <a:rPr lang="en-US" altLang="en-US" sz="3400">
                <a:solidFill>
                  <a:srgbClr val="00B050"/>
                </a:solidFill>
              </a:rPr>
              <a:t>Integration of IoT</a:t>
            </a:r>
          </a:p>
          <a:p>
            <a:pPr marL="571500" indent="-571500" eaLnBrk="1" hangingPunct="1">
              <a:lnSpc>
                <a:spcPct val="80000"/>
              </a:lnSpc>
              <a:spcBef>
                <a:spcPct val="20000"/>
              </a:spcBef>
              <a:buFont typeface="Wingdings" panose="05000000000000000000" pitchFamily="2" charset="2"/>
              <a:buChar char="ü"/>
            </a:pPr>
            <a:endParaRPr lang="en-US" altLang="en-US" sz="3400">
              <a:solidFill>
                <a:srgbClr val="00B050"/>
              </a:solidFill>
            </a:endParaRPr>
          </a:p>
          <a:p>
            <a:pPr marL="571500" indent="-571500" eaLnBrk="1" hangingPunct="1">
              <a:lnSpc>
                <a:spcPct val="80000"/>
              </a:lnSpc>
              <a:spcBef>
                <a:spcPct val="20000"/>
              </a:spcBef>
              <a:buFont typeface="Wingdings" panose="05000000000000000000" pitchFamily="2" charset="2"/>
              <a:buChar char="ü"/>
            </a:pPr>
            <a:r>
              <a:rPr lang="en-US" altLang="en-US" sz="3400">
                <a:solidFill>
                  <a:srgbClr val="0000FF"/>
                </a:solidFill>
              </a:rPr>
              <a:t>Energy Efficiency</a:t>
            </a:r>
          </a:p>
        </p:txBody>
      </p:sp>
      <p:sp>
        <p:nvSpPr>
          <p:cNvPr id="6" name="Rectangle 2">
            <a:extLst>
              <a:ext uri="{FF2B5EF4-FFF2-40B4-BE49-F238E27FC236}">
                <a16:creationId xmlns:a16="http://schemas.microsoft.com/office/drawing/2014/main" id="{87697F00-F6F6-958B-7581-A70CC25A10AA}"/>
              </a:ext>
            </a:extLst>
          </p:cNvPr>
          <p:cNvSpPr>
            <a:spLocks noChangeArrowheads="1"/>
          </p:cNvSpPr>
          <p:nvPr/>
        </p:nvSpPr>
        <p:spPr bwMode="auto">
          <a:xfrm>
            <a:off x="1820487" y="2057547"/>
            <a:ext cx="4906884"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FF4B4B"/>
                </a:solidFill>
              </a:rPr>
              <a:t>Future Endeavors</a:t>
            </a:r>
          </a:p>
        </p:txBody>
      </p:sp>
    </p:spTree>
    <p:extLst>
      <p:ext uri="{BB962C8B-B14F-4D97-AF65-F5344CB8AC3E}">
        <p14:creationId xmlns:p14="http://schemas.microsoft.com/office/powerpoint/2010/main" val="1929287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2021209" y="3524979"/>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lIns="91440" tIns="45720" rIns="91440" bIns="45720"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00" b="1">
                <a:solidFill>
                  <a:srgbClr val="0070C0"/>
                </a:solidFill>
                <a:latin typeface="Comic Sans MS"/>
                <a:cs typeface="Arial"/>
              </a:rPr>
              <a:t>Thank You </a:t>
            </a:r>
            <a:endParaRPr lang="en-US" altLang="en-US" sz="3840" b="1">
              <a:solidFill>
                <a:srgbClr val="0070C0"/>
              </a:solidFill>
              <a:latin typeface="Comic Sans MS" panose="030F0702030302020204" pitchFamily="66" charset="0"/>
            </a:endParaRPr>
          </a:p>
        </p:txBody>
      </p:sp>
      <p:sp>
        <p:nvSpPr>
          <p:cNvPr id="3" name="Slide Number Placeholder 2"/>
          <p:cNvSpPr>
            <a:spLocks noGrp="1"/>
          </p:cNvSpPr>
          <p:nvPr>
            <p:ph type="sldNum" sz="quarter" idx="12"/>
          </p:nvPr>
        </p:nvSpPr>
        <p:spPr/>
        <p:txBody>
          <a:bodyPr/>
          <a:lstStyle/>
          <a:p>
            <a:fld id="{48F63A3B-78C7-47BE-AE5E-E10140E04643}" type="slidenum">
              <a:rPr lang="en-US" smtClean="0"/>
              <a:pPr/>
              <a:t>19</a:t>
            </a:fld>
            <a:endParaRPr lang="en-US"/>
          </a:p>
        </p:txBody>
      </p:sp>
    </p:spTree>
    <p:extLst>
      <p:ext uri="{BB962C8B-B14F-4D97-AF65-F5344CB8AC3E}">
        <p14:creationId xmlns:p14="http://schemas.microsoft.com/office/powerpoint/2010/main" val="3054601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D653F17-9A89-45AC-AE70-3CB35AB34A7D}" type="datetime3">
              <a:rPr lang="en-US" smtClean="0"/>
              <a:t>13 August 2023</a:t>
            </a:fld>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pPr/>
              <a:t>2</a:t>
            </a:fld>
            <a:endParaRPr lang="en-US"/>
          </a:p>
        </p:txBody>
      </p:sp>
      <p:sp>
        <p:nvSpPr>
          <p:cNvPr id="8" name="Content Placeholder 7"/>
          <p:cNvSpPr>
            <a:spLocks noGrp="1"/>
          </p:cNvSpPr>
          <p:nvPr>
            <p:ph idx="1"/>
          </p:nvPr>
        </p:nvSpPr>
        <p:spPr>
          <a:xfrm>
            <a:off x="2344189" y="2083996"/>
            <a:ext cx="10196154" cy="5144118"/>
          </a:xfrm>
        </p:spPr>
        <p:txBody>
          <a:bodyPr>
            <a:noAutofit/>
          </a:bodyPr>
          <a:lstStyle/>
          <a:p>
            <a:pPr marL="742950" indent="-742950">
              <a:lnSpc>
                <a:spcPct val="120000"/>
              </a:lnSpc>
              <a:spcBef>
                <a:spcPct val="20000"/>
              </a:spcBef>
              <a:buFont typeface="+mj-lt"/>
              <a:buAutoNum type="arabicPeriod"/>
            </a:pPr>
            <a:r>
              <a:rPr lang="en-US" altLang="en-US" sz="4200" b="1">
                <a:solidFill>
                  <a:srgbClr val="0000B0"/>
                </a:solidFill>
              </a:rPr>
              <a:t>Introduction</a:t>
            </a:r>
          </a:p>
          <a:p>
            <a:pPr marL="742950" indent="-742950">
              <a:lnSpc>
                <a:spcPct val="120000"/>
              </a:lnSpc>
              <a:spcBef>
                <a:spcPct val="20000"/>
              </a:spcBef>
              <a:buFont typeface="+mj-lt"/>
              <a:buAutoNum type="arabicPeriod"/>
            </a:pPr>
            <a:r>
              <a:rPr lang="en-US" altLang="en-US" sz="4200" b="1">
                <a:solidFill>
                  <a:srgbClr val="0000B0"/>
                </a:solidFill>
              </a:rPr>
              <a:t>Literature Review</a:t>
            </a:r>
            <a:endParaRPr lang="en-US" altLang="en-US" sz="4200" b="1">
              <a:solidFill>
                <a:srgbClr val="FF0000"/>
              </a:solidFill>
            </a:endParaRPr>
          </a:p>
          <a:p>
            <a:pPr marL="742950" indent="-742950">
              <a:lnSpc>
                <a:spcPct val="120000"/>
              </a:lnSpc>
              <a:spcBef>
                <a:spcPct val="20000"/>
              </a:spcBef>
              <a:buFont typeface="+mj-lt"/>
              <a:buAutoNum type="arabicPeriod"/>
            </a:pPr>
            <a:r>
              <a:rPr lang="en-US" altLang="en-US" sz="4200" b="1">
                <a:solidFill>
                  <a:srgbClr val="0000B0"/>
                </a:solidFill>
              </a:rPr>
              <a:t>Methodology and Modeling</a:t>
            </a:r>
          </a:p>
          <a:p>
            <a:pPr marL="742950" indent="-742950">
              <a:lnSpc>
                <a:spcPct val="120000"/>
              </a:lnSpc>
              <a:spcBef>
                <a:spcPct val="20000"/>
              </a:spcBef>
              <a:buFont typeface="+mj-lt"/>
              <a:buAutoNum type="arabicPeriod"/>
            </a:pPr>
            <a:r>
              <a:rPr lang="en-US" altLang="en-US" sz="4200" b="1">
                <a:solidFill>
                  <a:srgbClr val="0000B0"/>
                </a:solidFill>
              </a:rPr>
              <a:t>Results and Discussions</a:t>
            </a:r>
          </a:p>
          <a:p>
            <a:pPr marL="742950" indent="-742950">
              <a:lnSpc>
                <a:spcPct val="120000"/>
              </a:lnSpc>
              <a:spcBef>
                <a:spcPct val="20000"/>
              </a:spcBef>
              <a:buFont typeface="+mj-lt"/>
              <a:buAutoNum type="arabicPeriod"/>
            </a:pPr>
            <a:r>
              <a:rPr lang="en-US" altLang="en-US" sz="4200" b="1">
                <a:solidFill>
                  <a:srgbClr val="0000B0"/>
                </a:solidFill>
              </a:rPr>
              <a:t>Conclusion and Future Endeavors</a:t>
            </a:r>
            <a:endParaRPr lang="en-US" altLang="en-US" sz="4200" b="1">
              <a:solidFill>
                <a:srgbClr val="FF0000"/>
              </a:solidFill>
            </a:endParaRPr>
          </a:p>
        </p:txBody>
      </p:sp>
      <p:sp>
        <p:nvSpPr>
          <p:cNvPr id="17" name="Oval 4" descr="Parchment"/>
          <p:cNvSpPr>
            <a:spLocks noChangeArrowheads="1"/>
          </p:cNvSpPr>
          <p:nvPr/>
        </p:nvSpPr>
        <p:spPr bwMode="auto">
          <a:xfrm>
            <a:off x="2344189" y="423330"/>
            <a:ext cx="11202477" cy="878513"/>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200" b="1">
                <a:solidFill>
                  <a:srgbClr val="0070C0"/>
                </a:solidFill>
                <a:latin typeface="Comic Sans MS" panose="030F0702030302020204" pitchFamily="66" charset="0"/>
              </a:rPr>
              <a:t>Outline of the Presentation</a:t>
            </a:r>
          </a:p>
        </p:txBody>
      </p:sp>
    </p:spTree>
    <p:extLst>
      <p:ext uri="{BB962C8B-B14F-4D97-AF65-F5344CB8AC3E}">
        <p14:creationId xmlns:p14="http://schemas.microsoft.com/office/powerpoint/2010/main" val="448916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3"/>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Introduction</a:t>
            </a:r>
          </a:p>
        </p:txBody>
      </p:sp>
      <p:sp>
        <p:nvSpPr>
          <p:cNvPr id="17411" name="Rectangle 2"/>
          <p:cNvSpPr>
            <a:spLocks noChangeArrowheads="1"/>
          </p:cNvSpPr>
          <p:nvPr/>
        </p:nvSpPr>
        <p:spPr bwMode="auto">
          <a:xfrm>
            <a:off x="6636773" y="2090059"/>
            <a:ext cx="3508713"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FF4B4B"/>
                </a:solidFill>
              </a:rPr>
              <a:t>Background</a:t>
            </a:r>
          </a:p>
        </p:txBody>
      </p:sp>
      <p:sp>
        <p:nvSpPr>
          <p:cNvPr id="3" name="Slide Number Placeholder 2"/>
          <p:cNvSpPr>
            <a:spLocks noGrp="1"/>
          </p:cNvSpPr>
          <p:nvPr>
            <p:ph type="sldNum" sz="quarter" idx="12"/>
          </p:nvPr>
        </p:nvSpPr>
        <p:spPr/>
        <p:txBody>
          <a:bodyPr/>
          <a:lstStyle/>
          <a:p>
            <a:fld id="{48F63A3B-78C7-47BE-AE5E-E10140E04643}" type="slidenum">
              <a:rPr lang="en-US" smtClean="0"/>
              <a:pPr/>
              <a:t>3</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820487" y="3038751"/>
            <a:ext cx="10522628" cy="3320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4200">
                <a:solidFill>
                  <a:srgbClr val="0000FF"/>
                </a:solidFill>
              </a:rPr>
              <a:t>Right Amount of Water</a:t>
            </a:r>
          </a:p>
          <a:p>
            <a:pPr marL="571500" indent="-571500" eaLnBrk="1" hangingPunct="1">
              <a:lnSpc>
                <a:spcPct val="80000"/>
              </a:lnSpc>
              <a:spcBef>
                <a:spcPct val="20000"/>
              </a:spcBef>
              <a:buFont typeface="Wingdings" panose="05000000000000000000" pitchFamily="2" charset="2"/>
              <a:buChar char="Ø"/>
            </a:pPr>
            <a:endParaRPr lang="en-US" altLang="en-US" sz="4200"/>
          </a:p>
          <a:p>
            <a:pPr marL="571500" indent="-571500" eaLnBrk="1" hangingPunct="1">
              <a:lnSpc>
                <a:spcPct val="80000"/>
              </a:lnSpc>
              <a:spcBef>
                <a:spcPct val="20000"/>
              </a:spcBef>
              <a:buFont typeface="Wingdings" panose="05000000000000000000" pitchFamily="2" charset="2"/>
              <a:buChar char="Ø"/>
            </a:pPr>
            <a:r>
              <a:rPr lang="en-US" altLang="en-US" sz="4200">
                <a:solidFill>
                  <a:srgbClr val="FF0000"/>
                </a:solidFill>
              </a:rPr>
              <a:t>Plants Wilting, Drying Out, Dying </a:t>
            </a:r>
          </a:p>
          <a:p>
            <a:pPr marL="571500" indent="-571500" eaLnBrk="1" hangingPunct="1">
              <a:lnSpc>
                <a:spcPct val="80000"/>
              </a:lnSpc>
              <a:spcBef>
                <a:spcPct val="20000"/>
              </a:spcBef>
              <a:buFont typeface="Wingdings" panose="05000000000000000000" pitchFamily="2" charset="2"/>
              <a:buChar char="Ø"/>
            </a:pPr>
            <a:endParaRPr lang="en-US" altLang="en-US" sz="4200"/>
          </a:p>
          <a:p>
            <a:pPr marL="571500" indent="-571500" eaLnBrk="1" hangingPunct="1">
              <a:lnSpc>
                <a:spcPct val="80000"/>
              </a:lnSpc>
              <a:spcBef>
                <a:spcPct val="20000"/>
              </a:spcBef>
              <a:buFont typeface="Wingdings" panose="05000000000000000000" pitchFamily="2" charset="2"/>
              <a:buChar char="Ø"/>
            </a:pPr>
            <a:r>
              <a:rPr lang="en-US" altLang="en-US" sz="4200">
                <a:solidFill>
                  <a:srgbClr val="0000FF"/>
                </a:solidFill>
              </a:rPr>
              <a:t>Waste of Electricity and Water</a:t>
            </a:r>
          </a:p>
        </p:txBody>
      </p:sp>
      <p:grpSp>
        <p:nvGrpSpPr>
          <p:cNvPr id="8" name="Group 7">
            <a:extLst>
              <a:ext uri="{FF2B5EF4-FFF2-40B4-BE49-F238E27FC236}">
                <a16:creationId xmlns:a16="http://schemas.microsoft.com/office/drawing/2014/main" id="{55936BFB-AF9C-7889-3067-17992FE6BA88}"/>
              </a:ext>
            </a:extLst>
          </p:cNvPr>
          <p:cNvGrpSpPr/>
          <p:nvPr/>
        </p:nvGrpSpPr>
        <p:grpSpPr>
          <a:xfrm>
            <a:off x="1820487" y="6730642"/>
            <a:ext cx="10678091" cy="804053"/>
            <a:chOff x="1820487" y="6701255"/>
            <a:chExt cx="10678091" cy="804053"/>
          </a:xfrm>
        </p:grpSpPr>
        <p:pic>
          <p:nvPicPr>
            <p:cNvPr id="6" name="Picture 5" descr="A black background with a black square&#10;&#10;Description automatically generated with medium confidence">
              <a:extLst>
                <a:ext uri="{FF2B5EF4-FFF2-40B4-BE49-F238E27FC236}">
                  <a16:creationId xmlns:a16="http://schemas.microsoft.com/office/drawing/2014/main" id="{64048D97-BA9C-2236-F042-8412481006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0487" y="6701255"/>
              <a:ext cx="580006" cy="580006"/>
            </a:xfrm>
            <a:prstGeom prst="rect">
              <a:avLst/>
            </a:prstGeom>
          </p:spPr>
        </p:pic>
        <p:sp>
          <p:nvSpPr>
            <p:cNvPr id="7" name="Rectangle 2">
              <a:extLst>
                <a:ext uri="{FF2B5EF4-FFF2-40B4-BE49-F238E27FC236}">
                  <a16:creationId xmlns:a16="http://schemas.microsoft.com/office/drawing/2014/main" id="{4BBC5279-FA32-8487-7452-1BBCF9DB6328}"/>
                </a:ext>
              </a:extLst>
            </p:cNvPr>
            <p:cNvSpPr>
              <a:spLocks noChangeArrowheads="1"/>
            </p:cNvSpPr>
            <p:nvPr/>
          </p:nvSpPr>
          <p:spPr bwMode="auto">
            <a:xfrm>
              <a:off x="2400493" y="6780726"/>
              <a:ext cx="10098085" cy="724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a:solidFill>
                    <a:srgbClr val="00B050"/>
                  </a:solidFill>
                </a:rPr>
                <a:t>Automated Plant Watering System</a:t>
              </a:r>
            </a:p>
          </p:txBody>
        </p:sp>
      </p:grpSp>
    </p:spTree>
    <p:extLst>
      <p:ext uri="{BB962C8B-B14F-4D97-AF65-F5344CB8AC3E}">
        <p14:creationId xmlns:p14="http://schemas.microsoft.com/office/powerpoint/2010/main" val="22972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3"/>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Introduction</a:t>
            </a:r>
          </a:p>
        </p:txBody>
      </p:sp>
      <p:sp>
        <p:nvSpPr>
          <p:cNvPr id="17411" name="Rectangle 2"/>
          <p:cNvSpPr>
            <a:spLocks noChangeArrowheads="1"/>
          </p:cNvSpPr>
          <p:nvPr/>
        </p:nvSpPr>
        <p:spPr bwMode="auto">
          <a:xfrm>
            <a:off x="6856244" y="2090059"/>
            <a:ext cx="3006213"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FF4B4B"/>
                </a:solidFill>
              </a:rPr>
              <a:t>Objectives</a:t>
            </a:r>
          </a:p>
        </p:txBody>
      </p:sp>
      <p:sp>
        <p:nvSpPr>
          <p:cNvPr id="3" name="Slide Number Placeholder 2"/>
          <p:cNvSpPr>
            <a:spLocks noGrp="1"/>
          </p:cNvSpPr>
          <p:nvPr>
            <p:ph type="sldNum" sz="quarter" idx="12"/>
          </p:nvPr>
        </p:nvSpPr>
        <p:spPr/>
        <p:txBody>
          <a:bodyPr/>
          <a:lstStyle/>
          <a:p>
            <a:fld id="{48F63A3B-78C7-47BE-AE5E-E10140E04643}" type="slidenum">
              <a:rPr lang="en-US" smtClean="0"/>
              <a:pPr/>
              <a:t>4</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820487" y="3038751"/>
            <a:ext cx="14508084" cy="4661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Implementing an Automated Plant Watering System</a:t>
            </a:r>
          </a:p>
          <a:p>
            <a:pPr marL="571500" indent="-571500" eaLnBrk="1" hangingPunct="1">
              <a:lnSpc>
                <a:spcPct val="80000"/>
              </a:lnSpc>
              <a:spcBef>
                <a:spcPct val="20000"/>
              </a:spcBef>
              <a:buFont typeface="Wingdings" panose="05000000000000000000" pitchFamily="2" charset="2"/>
              <a:buChar char="Ø"/>
            </a:pPr>
            <a:endParaRPr lang="en-US" altLang="en-US" sz="3400"/>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Developing a Monitoring System</a:t>
            </a:r>
          </a:p>
          <a:p>
            <a:pPr marL="571500" indent="-571500" eaLnBrk="1" hangingPunct="1">
              <a:lnSpc>
                <a:spcPct val="80000"/>
              </a:lnSpc>
              <a:spcBef>
                <a:spcPct val="20000"/>
              </a:spcBef>
              <a:buFont typeface="Wingdings" panose="05000000000000000000" pitchFamily="2" charset="2"/>
              <a:buChar char="Ø"/>
            </a:pPr>
            <a:endParaRPr lang="en-US" altLang="en-US" sz="3400"/>
          </a:p>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Creating Algorithm</a:t>
            </a:r>
          </a:p>
          <a:p>
            <a:pPr marL="571500" indent="-571500" eaLnBrk="1" hangingPunct="1">
              <a:lnSpc>
                <a:spcPct val="80000"/>
              </a:lnSpc>
              <a:spcBef>
                <a:spcPct val="20000"/>
              </a:spcBef>
              <a:buFont typeface="Wingdings" panose="05000000000000000000" pitchFamily="2" charset="2"/>
              <a:buChar char="Ø"/>
            </a:pPr>
            <a:endParaRPr lang="en-US" altLang="en-US" sz="3400">
              <a:solidFill>
                <a:srgbClr val="0000FF"/>
              </a:solidFill>
            </a:endParaRPr>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Evaluating The System's Performance</a:t>
            </a:r>
          </a:p>
          <a:p>
            <a:pPr marL="571500" indent="-571500" eaLnBrk="1" hangingPunct="1">
              <a:lnSpc>
                <a:spcPct val="80000"/>
              </a:lnSpc>
              <a:spcBef>
                <a:spcPct val="20000"/>
              </a:spcBef>
              <a:buFont typeface="Wingdings" panose="05000000000000000000" pitchFamily="2" charset="2"/>
              <a:buChar char="Ø"/>
            </a:pPr>
            <a:endParaRPr lang="en-US" altLang="en-US" sz="3400">
              <a:solidFill>
                <a:srgbClr val="FF0000"/>
              </a:solidFill>
            </a:endParaRP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Promoting Awareness of Plant Care using Technology</a:t>
            </a:r>
          </a:p>
        </p:txBody>
      </p:sp>
    </p:spTree>
    <p:extLst>
      <p:ext uri="{BB962C8B-B14F-4D97-AF65-F5344CB8AC3E}">
        <p14:creationId xmlns:p14="http://schemas.microsoft.com/office/powerpoint/2010/main" val="3623380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3"/>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Literature Review</a:t>
            </a:r>
          </a:p>
        </p:txBody>
      </p:sp>
      <p:sp>
        <p:nvSpPr>
          <p:cNvPr id="3" name="Slide Number Placeholder 2"/>
          <p:cNvSpPr>
            <a:spLocks noGrp="1"/>
          </p:cNvSpPr>
          <p:nvPr>
            <p:ph type="sldNum" sz="quarter" idx="12"/>
          </p:nvPr>
        </p:nvSpPr>
        <p:spPr/>
        <p:txBody>
          <a:bodyPr/>
          <a:lstStyle/>
          <a:p>
            <a:fld id="{48F63A3B-78C7-47BE-AE5E-E10140E04643}" type="slidenum">
              <a:rPr lang="en-US" smtClean="0"/>
              <a:pPr/>
              <a:t>5</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340178" y="2437314"/>
            <a:ext cx="15778843" cy="4661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Testing of Nine Orchards to Develop Automatic Irrigation Scheduling Systems</a:t>
            </a:r>
          </a:p>
          <a:p>
            <a:pPr marL="571500" indent="-571500" eaLnBrk="1" hangingPunct="1">
              <a:lnSpc>
                <a:spcPct val="80000"/>
              </a:lnSpc>
              <a:spcBef>
                <a:spcPct val="20000"/>
              </a:spcBef>
              <a:buFont typeface="Wingdings" panose="05000000000000000000" pitchFamily="2" charset="2"/>
              <a:buChar char="Ø"/>
            </a:pPr>
            <a:endParaRPr lang="en-US" altLang="en-US" sz="3400"/>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A Survey that Covers Soil and Weather Monitoring</a:t>
            </a:r>
            <a:endParaRPr lang="en-US" altLang="en-US" sz="3400"/>
          </a:p>
          <a:p>
            <a:pPr marL="571500" indent="-571500" eaLnBrk="1" hangingPunct="1">
              <a:lnSpc>
                <a:spcPct val="80000"/>
              </a:lnSpc>
              <a:spcBef>
                <a:spcPct val="20000"/>
              </a:spcBef>
              <a:buFont typeface="Wingdings" panose="05000000000000000000" pitchFamily="2" charset="2"/>
              <a:buChar char="Ø"/>
            </a:pPr>
            <a:endParaRPr lang="en-US" altLang="en-US" sz="3400">
              <a:solidFill>
                <a:srgbClr val="0000FF"/>
              </a:solidFill>
            </a:endParaRP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Reduction of 11% Water Wastage</a:t>
            </a:r>
          </a:p>
          <a:p>
            <a:pPr marL="571500" indent="-571500" eaLnBrk="1" hangingPunct="1">
              <a:lnSpc>
                <a:spcPct val="80000"/>
              </a:lnSpc>
              <a:spcBef>
                <a:spcPct val="20000"/>
              </a:spcBef>
              <a:buFont typeface="Wingdings" panose="05000000000000000000" pitchFamily="2" charset="2"/>
              <a:buChar char="Ø"/>
            </a:pPr>
            <a:endParaRPr lang="en-US" altLang="en-US" sz="3400">
              <a:solidFill>
                <a:srgbClr val="0000FF"/>
              </a:solidFill>
            </a:endParaRPr>
          </a:p>
          <a:p>
            <a:pPr marL="571500" indent="-571500" eaLnBrk="1" hangingPunct="1">
              <a:lnSpc>
                <a:spcPct val="80000"/>
              </a:lnSpc>
              <a:spcBef>
                <a:spcPct val="20000"/>
              </a:spcBef>
              <a:buFont typeface="Wingdings" panose="05000000000000000000" pitchFamily="2" charset="2"/>
              <a:buChar char="Ø"/>
            </a:pPr>
            <a:r>
              <a:rPr lang="en-US" altLang="en-US" sz="3400">
                <a:solidFill>
                  <a:srgbClr val="FF0000"/>
                </a:solidFill>
              </a:rPr>
              <a:t>Plant Watering System Utilizing a Microcontroller and Moisture Sensors</a:t>
            </a:r>
          </a:p>
          <a:p>
            <a:pPr marL="571500" indent="-571500" eaLnBrk="1" hangingPunct="1">
              <a:lnSpc>
                <a:spcPct val="80000"/>
              </a:lnSpc>
              <a:spcBef>
                <a:spcPct val="20000"/>
              </a:spcBef>
              <a:buFont typeface="Wingdings" panose="05000000000000000000" pitchFamily="2" charset="2"/>
              <a:buChar char="Ø"/>
            </a:pPr>
            <a:endParaRPr lang="en-US" altLang="en-US" sz="3400">
              <a:solidFill>
                <a:srgbClr val="FF0000"/>
              </a:solidFill>
            </a:endParaRPr>
          </a:p>
          <a:p>
            <a:pPr marL="571500" indent="-571500" eaLnBrk="1" hangingPunct="1">
              <a:lnSpc>
                <a:spcPct val="80000"/>
              </a:lnSpc>
              <a:spcBef>
                <a:spcPct val="20000"/>
              </a:spcBef>
              <a:buFont typeface="Wingdings" panose="05000000000000000000" pitchFamily="2" charset="2"/>
              <a:buChar char="Ø"/>
            </a:pPr>
            <a:r>
              <a:rPr lang="en-US" altLang="en-US" sz="3400">
                <a:solidFill>
                  <a:srgbClr val="0000FF"/>
                </a:solidFill>
              </a:rPr>
              <a:t>IOT in Water Distribution Systems</a:t>
            </a:r>
          </a:p>
        </p:txBody>
      </p:sp>
    </p:spTree>
    <p:extLst>
      <p:ext uri="{BB962C8B-B14F-4D97-AF65-F5344CB8AC3E}">
        <p14:creationId xmlns:p14="http://schemas.microsoft.com/office/powerpoint/2010/main" val="601319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394174"/>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6</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820487" y="2279748"/>
            <a:ext cx="15778843" cy="5639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Micro JST 1.25mm 2-Pin Male to Female connector (Quantity: 2)</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Jumper Wires (M to F) 20 Pieces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Jumper Wires (M to M) 20 Pieces (Quantity: 3)</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12V 5A Power Adapter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2.1mm Barrel Type Female DC Power Jack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1 Channel Relay (5V) (Quantity: 2)</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Breadboard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LCD Display (20 x 4) with Header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Solar Water Pump (Quantity: 2)</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Waterproof DS18B20 Digital Temperature Sensor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Soil Moisture Sensor (Quantity: 2)</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latin typeface="Arial"/>
                <a:cs typeface="Arial"/>
              </a:rPr>
              <a:t>DHT22 Temperature and Humidity Sensor (Quantity: 1)</a:t>
            </a:r>
          </a:p>
          <a:p>
            <a:pPr marL="571500" indent="-571500" eaLnBrk="1" hangingPunct="1">
              <a:lnSpc>
                <a:spcPct val="80000"/>
              </a:lnSpc>
              <a:spcBef>
                <a:spcPct val="20000"/>
              </a:spcBef>
              <a:buFont typeface="Courier New" panose="02070309020205020404" pitchFamily="49" charset="0"/>
              <a:buChar char="o"/>
            </a:pPr>
            <a:r>
              <a:rPr lang="en-US" altLang="en-US" sz="2800">
                <a:solidFill>
                  <a:schemeClr val="accent5">
                    <a:lumMod val="75000"/>
                  </a:schemeClr>
                </a:solidFill>
              </a:rPr>
              <a:t>Arduino UNO R3 (Quantity: 1)</a:t>
            </a:r>
          </a:p>
        </p:txBody>
      </p:sp>
      <p:sp>
        <p:nvSpPr>
          <p:cNvPr id="5" name="TextBox 4">
            <a:extLst>
              <a:ext uri="{FF2B5EF4-FFF2-40B4-BE49-F238E27FC236}">
                <a16:creationId xmlns:a16="http://schemas.microsoft.com/office/drawing/2014/main" id="{31D61275-A31E-6801-2121-FE29165951DB}"/>
              </a:ext>
            </a:extLst>
          </p:cNvPr>
          <p:cNvSpPr txBox="1"/>
          <p:nvPr/>
        </p:nvSpPr>
        <p:spPr>
          <a:xfrm>
            <a:off x="6150323" y="1260946"/>
            <a:ext cx="380471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b="1">
                <a:solidFill>
                  <a:srgbClr val="FF4B4B"/>
                </a:solidFill>
                <a:latin typeface="Arial"/>
                <a:cs typeface="Arial"/>
              </a:rPr>
              <a:t>Components</a:t>
            </a:r>
            <a:endParaRPr lang="en-US" sz="4200" b="1" err="1">
              <a:solidFill>
                <a:srgbClr val="FF4B4B"/>
              </a:solidFill>
              <a:latin typeface="Arial"/>
              <a:cs typeface="Arial"/>
            </a:endParaRPr>
          </a:p>
        </p:txBody>
      </p:sp>
    </p:spTree>
    <p:extLst>
      <p:ext uri="{BB962C8B-B14F-4D97-AF65-F5344CB8AC3E}">
        <p14:creationId xmlns:p14="http://schemas.microsoft.com/office/powerpoint/2010/main" val="4008320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188720"/>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7</a:t>
            </a:fld>
            <a:endParaRPr lang="en-US"/>
          </a:p>
        </p:txBody>
      </p:sp>
      <p:sp>
        <p:nvSpPr>
          <p:cNvPr id="4" name="Rectangle 2">
            <a:extLst>
              <a:ext uri="{FF2B5EF4-FFF2-40B4-BE49-F238E27FC236}">
                <a16:creationId xmlns:a16="http://schemas.microsoft.com/office/drawing/2014/main" id="{5C256D89-4EE6-8581-2BA2-3BCA60E304C1}"/>
              </a:ext>
            </a:extLst>
          </p:cNvPr>
          <p:cNvSpPr>
            <a:spLocks noChangeArrowheads="1"/>
          </p:cNvSpPr>
          <p:nvPr/>
        </p:nvSpPr>
        <p:spPr bwMode="auto">
          <a:xfrm>
            <a:off x="6104413" y="1800127"/>
            <a:ext cx="4250371" cy="57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lnSpc>
                <a:spcPct val="80000"/>
              </a:lnSpc>
              <a:spcBef>
                <a:spcPct val="20000"/>
              </a:spcBef>
            </a:pPr>
            <a:r>
              <a:rPr lang="en-US" altLang="en-US" sz="4200" b="1">
                <a:solidFill>
                  <a:srgbClr val="FF4B4B"/>
                </a:solidFill>
              </a:rPr>
              <a:t>Circuit Diagram</a:t>
            </a:r>
          </a:p>
        </p:txBody>
      </p:sp>
      <p:pic>
        <p:nvPicPr>
          <p:cNvPr id="5" name="Content Placeholder 6">
            <a:extLst>
              <a:ext uri="{FF2B5EF4-FFF2-40B4-BE49-F238E27FC236}">
                <a16:creationId xmlns:a16="http://schemas.microsoft.com/office/drawing/2014/main" id="{53A63E6E-A6C8-7A05-5435-3058C97915BC}"/>
              </a:ext>
            </a:extLst>
          </p:cNvPr>
          <p:cNvPicPr>
            <a:picLocks noChangeAspect="1"/>
          </p:cNvPicPr>
          <p:nvPr/>
        </p:nvPicPr>
        <p:blipFill rotWithShape="1">
          <a:blip r:embed="rId3">
            <a:extLst>
              <a:ext uri="{28A0092B-C50C-407E-A947-70E740481C1C}">
                <a14:useLocalDpi xmlns:a14="http://schemas.microsoft.com/office/drawing/2010/main" val="0"/>
              </a:ext>
            </a:extLst>
          </a:blip>
          <a:srcRect l="8337" r="15533"/>
          <a:stretch/>
        </p:blipFill>
        <p:spPr>
          <a:xfrm>
            <a:off x="3000750" y="2542478"/>
            <a:ext cx="10519461" cy="55316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23905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257204"/>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8</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820487" y="2279748"/>
            <a:ext cx="15778843" cy="5639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indent="0" eaLnBrk="1" hangingPunct="1"/>
            <a:r>
              <a:rPr lang="en-US" sz="2800">
                <a:latin typeface="Arial"/>
                <a:cs typeface="Arial"/>
              </a:rPr>
              <a:t>Library function :</a:t>
            </a:r>
            <a:endParaRPr lang="en-US" altLang="en-US" sz="2800">
              <a:latin typeface="Arial"/>
              <a:cs typeface="Arial"/>
            </a:endParaRPr>
          </a:p>
          <a:p>
            <a:pPr marL="0" indent="0"/>
            <a:endParaRPr lang="en-US" sz="2800">
              <a:latin typeface="Arial"/>
              <a:cs typeface="Arial"/>
            </a:endParaRPr>
          </a:p>
          <a:p>
            <a:pPr>
              <a:buFont typeface="Arial" panose="02070309020205020404" pitchFamily="49" charset="0"/>
              <a:buChar char="•"/>
            </a:pPr>
            <a:r>
              <a:rPr lang="en-US" sz="2800">
                <a:latin typeface="Arial"/>
                <a:cs typeface="Arial"/>
              </a:rPr>
              <a:t>#include &lt;</a:t>
            </a:r>
            <a:r>
              <a:rPr lang="en-US" sz="2800" err="1">
                <a:latin typeface="Arial"/>
                <a:cs typeface="Arial"/>
              </a:rPr>
              <a:t>DHT.h</a:t>
            </a:r>
            <a:r>
              <a:rPr lang="en-US" sz="2800">
                <a:latin typeface="Arial"/>
                <a:cs typeface="Arial"/>
              </a:rPr>
              <a:t>&gt;</a:t>
            </a:r>
            <a:endParaRPr lang="en-US" altLang="en-US" sz="2800">
              <a:latin typeface="Arial"/>
              <a:cs typeface="Arial"/>
            </a:endParaRPr>
          </a:p>
          <a:p>
            <a:pPr>
              <a:buFont typeface="Arial" panose="02070309020205020404" pitchFamily="49" charset="0"/>
              <a:buChar char="•"/>
            </a:pPr>
            <a:r>
              <a:rPr lang="en-US" sz="2800">
                <a:latin typeface="Arial"/>
                <a:cs typeface="Arial"/>
              </a:rPr>
              <a:t>#include &lt;</a:t>
            </a:r>
            <a:r>
              <a:rPr lang="en-US" sz="2800" err="1">
                <a:latin typeface="Arial"/>
                <a:cs typeface="Arial"/>
              </a:rPr>
              <a:t>OneWire.h</a:t>
            </a:r>
            <a:r>
              <a:rPr lang="en-US" sz="2800">
                <a:latin typeface="Arial"/>
                <a:cs typeface="Arial"/>
              </a:rPr>
              <a:t>&gt;</a:t>
            </a:r>
          </a:p>
          <a:p>
            <a:pPr>
              <a:buFont typeface="Arial" panose="02070309020205020404" pitchFamily="49" charset="0"/>
              <a:buChar char="•"/>
            </a:pPr>
            <a:r>
              <a:rPr lang="en-US" sz="2800">
                <a:latin typeface="Arial"/>
                <a:cs typeface="Arial"/>
              </a:rPr>
              <a:t>#include &lt;</a:t>
            </a:r>
            <a:r>
              <a:rPr lang="en-US" sz="2800" err="1">
                <a:latin typeface="Arial"/>
                <a:cs typeface="Arial"/>
              </a:rPr>
              <a:t>DallasTemperature.h</a:t>
            </a:r>
            <a:r>
              <a:rPr lang="en-US" sz="2800">
                <a:latin typeface="Arial"/>
                <a:cs typeface="Arial"/>
              </a:rPr>
              <a:t>&gt;</a:t>
            </a:r>
          </a:p>
          <a:p>
            <a:pPr>
              <a:buFont typeface="Arial" panose="02070309020205020404" pitchFamily="49" charset="0"/>
              <a:buChar char="•"/>
            </a:pPr>
            <a:r>
              <a:rPr lang="en-US" sz="2800">
                <a:latin typeface="Arial"/>
                <a:cs typeface="Arial"/>
              </a:rPr>
              <a:t>#include &lt;</a:t>
            </a:r>
            <a:r>
              <a:rPr lang="en-US" sz="2800" err="1">
                <a:latin typeface="Arial"/>
                <a:cs typeface="Arial"/>
              </a:rPr>
              <a:t>LiquidCrystal.h</a:t>
            </a:r>
            <a:r>
              <a:rPr lang="en-US" sz="2800">
                <a:latin typeface="Arial"/>
                <a:cs typeface="Arial"/>
              </a:rPr>
              <a:t>&gt;</a:t>
            </a:r>
          </a:p>
          <a:p>
            <a:pPr marL="0" indent="0"/>
            <a:endParaRPr lang="en-US" sz="2800">
              <a:solidFill>
                <a:srgbClr val="000000"/>
              </a:solidFill>
              <a:latin typeface="Arial"/>
              <a:cs typeface="Arial"/>
            </a:endParaRPr>
          </a:p>
          <a:p>
            <a:pPr marL="0" indent="0"/>
            <a:r>
              <a:rPr lang="en-US" sz="2800">
                <a:solidFill>
                  <a:srgbClr val="000000"/>
                </a:solidFill>
                <a:latin typeface="Arial"/>
                <a:cs typeface="Arial"/>
              </a:rPr>
              <a:t>Pin Selections:</a:t>
            </a:r>
            <a:endParaRPr lang="en-US" sz="2800">
              <a:solidFill>
                <a:srgbClr val="000000"/>
              </a:solidFill>
            </a:endParaRPr>
          </a:p>
          <a:p>
            <a:pPr marL="171450" indent="-171450">
              <a:lnSpc>
                <a:spcPct val="80000"/>
              </a:lnSpc>
              <a:spcBef>
                <a:spcPct val="20000"/>
              </a:spcBef>
              <a:buFont typeface="Courier New"/>
              <a:buChar char="o"/>
            </a:pPr>
            <a:r>
              <a:rPr lang="en-US" sz="2400">
                <a:latin typeface="Arial"/>
                <a:cs typeface="Arial"/>
              </a:rPr>
              <a:t>int waterpump1 = 8; //pump relay pin</a:t>
            </a:r>
          </a:p>
          <a:p>
            <a:pPr marL="171450" indent="-171450">
              <a:lnSpc>
                <a:spcPct val="80000"/>
              </a:lnSpc>
              <a:spcBef>
                <a:spcPct val="20000"/>
              </a:spcBef>
              <a:buFont typeface="Courier New"/>
              <a:buChar char="o"/>
            </a:pPr>
            <a:r>
              <a:rPr lang="en-US" sz="2400">
                <a:latin typeface="Arial"/>
                <a:cs typeface="Arial"/>
              </a:rPr>
              <a:t>int waterpump2 = 9;</a:t>
            </a:r>
          </a:p>
          <a:p>
            <a:pPr marL="171450" indent="-171450">
              <a:lnSpc>
                <a:spcPct val="80000"/>
              </a:lnSpc>
              <a:spcBef>
                <a:spcPct val="20000"/>
              </a:spcBef>
              <a:buFont typeface="Courier New"/>
              <a:buChar char="o"/>
            </a:pPr>
            <a:r>
              <a:rPr lang="en-US" sz="2400">
                <a:latin typeface="Arial"/>
                <a:cs typeface="Arial"/>
              </a:rPr>
              <a:t>#define ONE_WIRE_BUS 12  // Pin connected to DS18B20 data pin</a:t>
            </a:r>
          </a:p>
          <a:p>
            <a:pPr marL="171450" indent="-171450">
              <a:lnSpc>
                <a:spcPct val="80000"/>
              </a:lnSpc>
              <a:spcBef>
                <a:spcPct val="20000"/>
              </a:spcBef>
              <a:buFont typeface="Courier New"/>
              <a:buChar char="o"/>
            </a:pPr>
            <a:r>
              <a:rPr lang="en-US" sz="2400">
                <a:latin typeface="Arial"/>
                <a:cs typeface="Arial"/>
              </a:rPr>
              <a:t>#define DHTPIN 13 </a:t>
            </a:r>
            <a:endParaRPr lang="en-US" sz="2400"/>
          </a:p>
          <a:p>
            <a:pPr marL="171450" indent="-171450">
              <a:lnSpc>
                <a:spcPct val="80000"/>
              </a:lnSpc>
              <a:spcBef>
                <a:spcPct val="20000"/>
              </a:spcBef>
              <a:buFont typeface="Courier New"/>
              <a:buChar char="o"/>
            </a:pPr>
            <a:r>
              <a:rPr lang="en-US" sz="2400">
                <a:latin typeface="Arial"/>
                <a:cs typeface="Arial"/>
              </a:rPr>
              <a:t>#define SOIL_MOISTURE_PIN_1 A0</a:t>
            </a:r>
            <a:endParaRPr lang="en-US" sz="2400"/>
          </a:p>
          <a:p>
            <a:pPr marL="171450" indent="-171450">
              <a:lnSpc>
                <a:spcPct val="80000"/>
              </a:lnSpc>
              <a:spcBef>
                <a:spcPct val="20000"/>
              </a:spcBef>
              <a:buFont typeface="Courier New"/>
              <a:buChar char="o"/>
            </a:pPr>
            <a:r>
              <a:rPr lang="en-US" sz="2400">
                <a:latin typeface="Arial"/>
                <a:cs typeface="Arial"/>
              </a:rPr>
              <a:t>#define SOIL_MOISTURE_PIN_2 A1</a:t>
            </a:r>
          </a:p>
          <a:p>
            <a:pPr marL="0" indent="0"/>
            <a:br>
              <a:rPr lang="en-US"/>
            </a:br>
            <a:endParaRPr lang="en-US"/>
          </a:p>
          <a:p>
            <a:pPr marL="0" indent="0">
              <a:lnSpc>
                <a:spcPct val="80000"/>
              </a:lnSpc>
              <a:spcBef>
                <a:spcPct val="20000"/>
              </a:spcBef>
            </a:pPr>
            <a:endParaRPr lang="en-US" altLang="en-US" sz="2800">
              <a:solidFill>
                <a:schemeClr val="accent5">
                  <a:lumMod val="75000"/>
                </a:schemeClr>
              </a:solidFill>
            </a:endParaRPr>
          </a:p>
        </p:txBody>
      </p:sp>
      <p:sp>
        <p:nvSpPr>
          <p:cNvPr id="4" name="TextBox 3">
            <a:extLst>
              <a:ext uri="{FF2B5EF4-FFF2-40B4-BE49-F238E27FC236}">
                <a16:creationId xmlns:a16="http://schemas.microsoft.com/office/drawing/2014/main" id="{79B1BF94-B64A-A35B-8F12-1CED227792A3}"/>
              </a:ext>
            </a:extLst>
          </p:cNvPr>
          <p:cNvSpPr txBox="1"/>
          <p:nvPr/>
        </p:nvSpPr>
        <p:spPr>
          <a:xfrm>
            <a:off x="6915071" y="1215290"/>
            <a:ext cx="2743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b="1">
                <a:solidFill>
                  <a:schemeClr val="accent2"/>
                </a:solidFill>
                <a:latin typeface="Arial"/>
                <a:cs typeface="Arial"/>
              </a:rPr>
              <a:t>Code</a:t>
            </a:r>
            <a:endParaRPr lang="en-US">
              <a:solidFill>
                <a:schemeClr val="accent2"/>
              </a:solidFill>
            </a:endParaRPr>
          </a:p>
        </p:txBody>
      </p:sp>
    </p:spTree>
    <p:extLst>
      <p:ext uri="{BB962C8B-B14F-4D97-AF65-F5344CB8AC3E}">
        <p14:creationId xmlns:p14="http://schemas.microsoft.com/office/powerpoint/2010/main" val="3742134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Oval 3" descr="Parchment"/>
          <p:cNvSpPr>
            <a:spLocks noChangeArrowheads="1"/>
          </p:cNvSpPr>
          <p:nvPr/>
        </p:nvSpPr>
        <p:spPr bwMode="auto">
          <a:xfrm>
            <a:off x="1820487" y="529590"/>
            <a:ext cx="12818226" cy="1257204"/>
          </a:xfrm>
          <a:prstGeom prst="ellipse">
            <a:avLst/>
          </a:prstGeom>
          <a:blipFill dpi="0" rotWithShape="1">
            <a:blip r:embed="rId2"/>
            <a:srcRect/>
            <a:tile tx="0" ty="0" sx="100000" sy="100000" flip="none" algn="tl"/>
          </a:blip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840" b="1">
                <a:solidFill>
                  <a:srgbClr val="0070C0"/>
                </a:solidFill>
                <a:latin typeface="Comic Sans MS" panose="030F0702030302020204" pitchFamily="66" charset="0"/>
              </a:rPr>
              <a:t>Methodology and Modeling</a:t>
            </a:r>
          </a:p>
        </p:txBody>
      </p:sp>
      <p:sp>
        <p:nvSpPr>
          <p:cNvPr id="3" name="Slide Number Placeholder 2"/>
          <p:cNvSpPr>
            <a:spLocks noGrp="1"/>
          </p:cNvSpPr>
          <p:nvPr>
            <p:ph type="sldNum" sz="quarter" idx="12"/>
          </p:nvPr>
        </p:nvSpPr>
        <p:spPr/>
        <p:txBody>
          <a:bodyPr/>
          <a:lstStyle/>
          <a:p>
            <a:fld id="{48F63A3B-78C7-47BE-AE5E-E10140E04643}" type="slidenum">
              <a:rPr lang="en-US" smtClean="0"/>
              <a:pPr/>
              <a:t>9</a:t>
            </a:fld>
            <a:endParaRPr lang="en-US"/>
          </a:p>
        </p:txBody>
      </p:sp>
      <p:sp>
        <p:nvSpPr>
          <p:cNvPr id="2" name="Rectangle 2">
            <a:extLst>
              <a:ext uri="{FF2B5EF4-FFF2-40B4-BE49-F238E27FC236}">
                <a16:creationId xmlns:a16="http://schemas.microsoft.com/office/drawing/2014/main" id="{A23F5F88-0261-0288-7D87-219FF3E18193}"/>
              </a:ext>
            </a:extLst>
          </p:cNvPr>
          <p:cNvSpPr>
            <a:spLocks noChangeArrowheads="1"/>
          </p:cNvSpPr>
          <p:nvPr/>
        </p:nvSpPr>
        <p:spPr bwMode="auto">
          <a:xfrm>
            <a:off x="1820487" y="2279748"/>
            <a:ext cx="15778843" cy="5639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marL="342900" indent="-3429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sz="2400">
                <a:latin typeface="Arial"/>
                <a:cs typeface="Arial"/>
              </a:rPr>
              <a:t>void setup() {</a:t>
            </a:r>
            <a:endParaRPr lang="en-US" sz="2400">
              <a:latin typeface="Arial"/>
            </a:endParaRPr>
          </a:p>
          <a:p>
            <a:r>
              <a:rPr lang="en-US" sz="2400">
                <a:latin typeface="Arial"/>
                <a:cs typeface="Arial"/>
              </a:rPr>
              <a:t>  </a:t>
            </a:r>
            <a:r>
              <a:rPr lang="en-US" sz="2400" err="1">
                <a:latin typeface="Arial"/>
                <a:cs typeface="Arial"/>
              </a:rPr>
              <a:t>Serial.begin</a:t>
            </a:r>
            <a:r>
              <a:rPr lang="en-US" sz="2400">
                <a:latin typeface="Arial"/>
                <a:cs typeface="Arial"/>
              </a:rPr>
              <a:t>(9600);</a:t>
            </a:r>
            <a:endParaRPr lang="en-US" sz="2400">
              <a:latin typeface="Arial"/>
            </a:endParaRPr>
          </a:p>
          <a:p>
            <a:r>
              <a:rPr lang="en-US" sz="2400">
                <a:latin typeface="Arial"/>
                <a:cs typeface="Arial"/>
              </a:rPr>
              <a:t>  </a:t>
            </a:r>
            <a:r>
              <a:rPr lang="en-US" sz="2400" err="1">
                <a:latin typeface="Arial"/>
                <a:cs typeface="Arial"/>
              </a:rPr>
              <a:t>sensors.begin</a:t>
            </a:r>
            <a:r>
              <a:rPr lang="en-US" sz="2400">
                <a:latin typeface="Arial"/>
                <a:cs typeface="Arial"/>
              </a:rPr>
              <a:t>();</a:t>
            </a:r>
            <a:endParaRPr lang="en-US" sz="2400">
              <a:latin typeface="Arial"/>
            </a:endParaRPr>
          </a:p>
          <a:p>
            <a:r>
              <a:rPr lang="en-US" sz="2400">
                <a:latin typeface="Arial"/>
                <a:cs typeface="Arial"/>
              </a:rPr>
              <a:t>  </a:t>
            </a:r>
            <a:r>
              <a:rPr lang="en-US" sz="2400" err="1">
                <a:latin typeface="Arial"/>
                <a:cs typeface="Arial"/>
              </a:rPr>
              <a:t>dht.begin</a:t>
            </a:r>
            <a:r>
              <a:rPr lang="en-US" sz="2400">
                <a:latin typeface="Arial"/>
                <a:cs typeface="Arial"/>
              </a:rPr>
              <a:t>();</a:t>
            </a:r>
            <a:endParaRPr lang="en-US" sz="2400">
              <a:latin typeface="Arial"/>
            </a:endParaRPr>
          </a:p>
          <a:p>
            <a:r>
              <a:rPr lang="en-US" sz="2400">
                <a:latin typeface="Arial"/>
                <a:cs typeface="Arial"/>
              </a:rPr>
              <a:t>  </a:t>
            </a:r>
            <a:r>
              <a:rPr lang="en-US" sz="2400" err="1">
                <a:latin typeface="Arial"/>
                <a:cs typeface="Arial"/>
              </a:rPr>
              <a:t>pinMode</a:t>
            </a:r>
            <a:r>
              <a:rPr lang="en-US" sz="2400">
                <a:latin typeface="Arial"/>
                <a:cs typeface="Arial"/>
              </a:rPr>
              <a:t>(waterpump1, OUTPUT);</a:t>
            </a:r>
            <a:endParaRPr lang="en-US" sz="2400">
              <a:latin typeface="Arial"/>
            </a:endParaRPr>
          </a:p>
          <a:p>
            <a:r>
              <a:rPr lang="en-US" sz="2400">
                <a:latin typeface="Arial"/>
                <a:cs typeface="Arial"/>
              </a:rPr>
              <a:t>  </a:t>
            </a:r>
            <a:r>
              <a:rPr lang="en-US" sz="2400" err="1">
                <a:latin typeface="Arial"/>
                <a:cs typeface="Arial"/>
              </a:rPr>
              <a:t>pinMode</a:t>
            </a:r>
            <a:r>
              <a:rPr lang="en-US" sz="2400">
                <a:latin typeface="Arial"/>
                <a:cs typeface="Arial"/>
              </a:rPr>
              <a:t>(waterpump2, OUTPUT);</a:t>
            </a:r>
            <a:endParaRPr lang="en-US" sz="2400">
              <a:latin typeface="Arial"/>
            </a:endParaRPr>
          </a:p>
          <a:p>
            <a:r>
              <a:rPr lang="en-US" sz="2400">
                <a:latin typeface="Arial"/>
                <a:cs typeface="Arial"/>
              </a:rPr>
              <a:t>  // Set up the number of columns and rows on the LCD</a:t>
            </a:r>
            <a:endParaRPr lang="en-US" sz="2400">
              <a:latin typeface="Arial"/>
            </a:endParaRPr>
          </a:p>
          <a:p>
            <a:r>
              <a:rPr lang="en-US" sz="2400">
                <a:latin typeface="Arial"/>
                <a:cs typeface="Arial"/>
              </a:rPr>
              <a:t>  </a:t>
            </a:r>
            <a:r>
              <a:rPr lang="en-US" sz="2400" err="1">
                <a:latin typeface="Arial"/>
                <a:cs typeface="Arial"/>
              </a:rPr>
              <a:t>lcd.begin</a:t>
            </a:r>
            <a:r>
              <a:rPr lang="en-US" sz="2400">
                <a:latin typeface="Arial"/>
                <a:cs typeface="Arial"/>
              </a:rPr>
              <a:t>(20, 4);</a:t>
            </a:r>
            <a:endParaRPr lang="en-US" sz="2400">
              <a:latin typeface="Arial"/>
            </a:endParaRPr>
          </a:p>
          <a:p>
            <a:r>
              <a:rPr lang="en-US" sz="2400">
                <a:latin typeface="Arial"/>
                <a:cs typeface="Arial"/>
              </a:rPr>
              <a:t>  </a:t>
            </a:r>
            <a:endParaRPr lang="en-US" sz="2400"/>
          </a:p>
          <a:p>
            <a:r>
              <a:rPr lang="en-US" sz="2400">
                <a:latin typeface="Arial"/>
                <a:cs typeface="Arial"/>
              </a:rPr>
              <a:t>  // Print a message on the LCD</a:t>
            </a:r>
            <a:endParaRPr lang="en-US" sz="2400">
              <a:latin typeface="Arial"/>
            </a:endParaRPr>
          </a:p>
          <a:p>
            <a:r>
              <a:rPr lang="en-US" sz="2400">
                <a:latin typeface="Arial"/>
                <a:cs typeface="Arial"/>
              </a:rPr>
              <a:t>  </a:t>
            </a:r>
            <a:r>
              <a:rPr lang="en-US" sz="2400" err="1">
                <a:latin typeface="Arial"/>
                <a:cs typeface="Arial"/>
              </a:rPr>
              <a:t>lcd.setCursor</a:t>
            </a:r>
            <a:r>
              <a:rPr lang="en-US" sz="2400">
                <a:latin typeface="Arial"/>
                <a:cs typeface="Arial"/>
              </a:rPr>
              <a:t>(0,0);</a:t>
            </a:r>
            <a:endParaRPr lang="en-US" sz="2400">
              <a:latin typeface="Arial"/>
            </a:endParaRPr>
          </a:p>
          <a:p>
            <a:r>
              <a:rPr lang="en-US" sz="2400">
                <a:latin typeface="Arial"/>
                <a:cs typeface="Arial"/>
              </a:rPr>
              <a:t>  </a:t>
            </a:r>
            <a:r>
              <a:rPr lang="en-US" sz="2400" err="1">
                <a:latin typeface="Arial"/>
                <a:cs typeface="Arial"/>
              </a:rPr>
              <a:t>lcd.print</a:t>
            </a:r>
            <a:r>
              <a:rPr lang="en-US" sz="2400">
                <a:latin typeface="Arial"/>
                <a:cs typeface="Arial"/>
              </a:rPr>
              <a:t>("Plant Monitor System ");</a:t>
            </a:r>
            <a:endParaRPr lang="en-US" sz="2400">
              <a:latin typeface="Arial"/>
            </a:endParaRPr>
          </a:p>
          <a:p>
            <a:r>
              <a:rPr lang="en-US" sz="2400">
                <a:latin typeface="Arial"/>
                <a:cs typeface="Arial"/>
              </a:rPr>
              <a:t>}</a:t>
            </a:r>
            <a:endParaRPr lang="en-US" sz="2400">
              <a:latin typeface="Arial"/>
            </a:endParaRPr>
          </a:p>
          <a:p>
            <a:pPr marL="0" indent="0"/>
            <a:endParaRPr lang="en-US" sz="2400">
              <a:latin typeface="Arial"/>
              <a:cs typeface="Arial"/>
            </a:endParaRPr>
          </a:p>
          <a:p>
            <a:pPr marL="0" indent="0"/>
            <a:br>
              <a:rPr lang="en-US"/>
            </a:br>
            <a:endParaRPr lang="en-US"/>
          </a:p>
          <a:p>
            <a:pPr marL="0" indent="0">
              <a:lnSpc>
                <a:spcPct val="80000"/>
              </a:lnSpc>
              <a:spcBef>
                <a:spcPct val="20000"/>
              </a:spcBef>
            </a:pPr>
            <a:endParaRPr lang="en-US" altLang="en-US" sz="2800">
              <a:solidFill>
                <a:schemeClr val="accent5">
                  <a:lumMod val="75000"/>
                </a:schemeClr>
              </a:solidFill>
            </a:endParaRPr>
          </a:p>
        </p:txBody>
      </p:sp>
      <p:sp>
        <p:nvSpPr>
          <p:cNvPr id="4" name="TextBox 3">
            <a:extLst>
              <a:ext uri="{FF2B5EF4-FFF2-40B4-BE49-F238E27FC236}">
                <a16:creationId xmlns:a16="http://schemas.microsoft.com/office/drawing/2014/main" id="{79B1BF94-B64A-A35B-8F12-1CED227792A3}"/>
              </a:ext>
            </a:extLst>
          </p:cNvPr>
          <p:cNvSpPr txBox="1"/>
          <p:nvPr/>
        </p:nvSpPr>
        <p:spPr>
          <a:xfrm>
            <a:off x="6915071" y="1215290"/>
            <a:ext cx="2743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b="1">
                <a:solidFill>
                  <a:schemeClr val="accent2"/>
                </a:solidFill>
                <a:latin typeface="Arial"/>
                <a:cs typeface="Arial"/>
              </a:rPr>
              <a:t>Code</a:t>
            </a:r>
            <a:endParaRPr lang="en-US">
              <a:solidFill>
                <a:schemeClr val="accent2"/>
              </a:solidFill>
            </a:endParaRPr>
          </a:p>
        </p:txBody>
      </p:sp>
    </p:spTree>
    <p:extLst>
      <p:ext uri="{BB962C8B-B14F-4D97-AF65-F5344CB8AC3E}">
        <p14:creationId xmlns:p14="http://schemas.microsoft.com/office/powerpoint/2010/main" val="424837090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AE66DE1C5E1EC40B69A222F6F1FCEFD" ma:contentTypeVersion="14" ma:contentTypeDescription="Create a new document." ma:contentTypeScope="" ma:versionID="fd7f559771d670b854f6a1857978067f">
  <xsd:schema xmlns:xsd="http://www.w3.org/2001/XMLSchema" xmlns:xs="http://www.w3.org/2001/XMLSchema" xmlns:p="http://schemas.microsoft.com/office/2006/metadata/properties" xmlns:ns3="c0fc2867-b852-462c-9495-9618f50e33ef" xmlns:ns4="c7245f92-a9c5-47d1-a418-f61d70d14013" targetNamespace="http://schemas.microsoft.com/office/2006/metadata/properties" ma:root="true" ma:fieldsID="8275b5d696bb4d70164fa97e3298fef9" ns3:_="" ns4:_="">
    <xsd:import namespace="c0fc2867-b852-462c-9495-9618f50e33ef"/>
    <xsd:import namespace="c7245f92-a9c5-47d1-a418-f61d70d14013"/>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LengthInSeconds" minOccurs="0"/>
                <xsd:element ref="ns4:_activity"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c2867-b852-462c-9495-9618f50e33e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245f92-a9c5-47d1-a418-f61d70d14013"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7245f92-a9c5-47d1-a418-f61d70d14013" xsi:nil="true"/>
  </documentManagement>
</p:properties>
</file>

<file path=customXml/itemProps1.xml><?xml version="1.0" encoding="utf-8"?>
<ds:datastoreItem xmlns:ds="http://schemas.openxmlformats.org/officeDocument/2006/customXml" ds:itemID="{96A4027F-3D24-4D53-BFC9-3C8233FBA003}">
  <ds:schemaRefs>
    <ds:schemaRef ds:uri="http://schemas.microsoft.com/sharepoint/v3/contenttype/forms"/>
  </ds:schemaRefs>
</ds:datastoreItem>
</file>

<file path=customXml/itemProps2.xml><?xml version="1.0" encoding="utf-8"?>
<ds:datastoreItem xmlns:ds="http://schemas.openxmlformats.org/officeDocument/2006/customXml" ds:itemID="{699C35FD-AACE-4C3B-BB38-A621FDEB36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c2867-b852-462c-9495-9618f50e33ef"/>
    <ds:schemaRef ds:uri="c7245f92-a9c5-47d1-a418-f61d70d1401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58E20A-3CCF-4936-A030-6C75490658A6}">
  <ds:schemaRefs>
    <ds:schemaRef ds:uri="http://schemas.microsoft.com/office/2006/documentManagement/types"/>
    <ds:schemaRef ds:uri="http://schemas.openxmlformats.org/package/2006/metadata/core-properties"/>
    <ds:schemaRef ds:uri="http://purl.org/dc/terms/"/>
    <ds:schemaRef ds:uri="c7245f92-a9c5-47d1-a418-f61d70d14013"/>
    <ds:schemaRef ds:uri="http://purl.org/dc/elements/1.1/"/>
    <ds:schemaRef ds:uri="http://schemas.microsoft.com/office/infopath/2007/PartnerControls"/>
    <ds:schemaRef ds:uri="c0fc2867-b852-462c-9495-9618f50e33ef"/>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1756</Words>
  <Application>Microsoft Office PowerPoint</Application>
  <PresentationFormat>Custom</PresentationFormat>
  <Paragraphs>285</Paragraphs>
  <Slides>19</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Comic Sans MS</vt:lpstr>
      <vt:lpstr>Wingdings</vt:lpstr>
      <vt:lpstr>Calibri Light</vt:lpstr>
      <vt:lpstr>Symbol</vt:lpstr>
      <vt:lpstr>Times New Roman</vt:lpstr>
      <vt:lpstr>Courier New</vt:lpstr>
      <vt:lpstr>Office Theme</vt:lpstr>
      <vt:lpstr> Project Title: PLANT HEALTH MONITORING AND AUTOMATED PLANT WATERING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Jahid Hasan</dc:creator>
  <cp:lastModifiedBy>MD. ISMAIL JOBI ULLAH</cp:lastModifiedBy>
  <cp:revision>1</cp:revision>
  <dcterms:created xsi:type="dcterms:W3CDTF">2017-01-20T15:00:05Z</dcterms:created>
  <dcterms:modified xsi:type="dcterms:W3CDTF">2023-08-13T03:33:09Z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0x0101008AE66DE1C5E1EC40B69A222F6F1FCEFD</vt:lpwstr>
  </property>
</Properties>
</file>